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6" r:id="rId1"/>
  </p:sldMasterIdLst>
  <p:sldIdLst>
    <p:sldId id="478" r:id="rId2"/>
    <p:sldId id="479" r:id="rId3"/>
    <p:sldId id="481" r:id="rId4"/>
    <p:sldId id="487" r:id="rId5"/>
    <p:sldId id="488" r:id="rId6"/>
    <p:sldId id="482" r:id="rId7"/>
    <p:sldId id="483" r:id="rId8"/>
    <p:sldId id="489" r:id="rId9"/>
    <p:sldId id="484" r:id="rId10"/>
    <p:sldId id="485" r:id="rId11"/>
    <p:sldId id="490" r:id="rId12"/>
    <p:sldId id="486" r:id="rId13"/>
    <p:sldId id="386" r:id="rId14"/>
    <p:sldId id="418" r:id="rId15"/>
    <p:sldId id="42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E96"/>
    <a:srgbClr val="FFFF00"/>
    <a:srgbClr val="FF0000"/>
    <a:srgbClr val="0000CC"/>
    <a:srgbClr val="003300"/>
    <a:srgbClr val="FFFFFF"/>
    <a:srgbClr val="F3F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3" autoAdjust="0"/>
    <p:restoredTop sz="94660"/>
  </p:normalViewPr>
  <p:slideViewPr>
    <p:cSldViewPr>
      <p:cViewPr varScale="1">
        <p:scale>
          <a:sx n="108" d="100"/>
          <a:sy n="108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3BC02-B9EA-4497-9BD1-DB7169BA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3FC3B-AD83-4ED5-91FC-B731E103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76894-C6D7-4136-833D-2F954EEE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B149B-47EA-4FB7-97D1-1873E85C0D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89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1F3CD-39BB-4B09-ACA9-7C11F549C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9A702-676D-46E7-8029-258E93D0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06F1B-77F9-44B6-8B3F-C8BA732E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FAB3-9978-4F53-A6DC-029AD4EFD4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98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717DE-CEF0-44B6-A4C5-569A976D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21EF0-5CDD-4B62-A1A8-863CC8CA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C05510-83DB-4612-9E31-B260BA2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328BD-EF62-4C9D-AAE7-AF6E3E8278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7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D5F3E-B95F-4F5D-A086-0A859D2E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64B2C-A7D7-4F90-AF96-55DF2D0F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BE7CE-6936-4CDE-A7E1-6B1FCF17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37CC-65E0-4F34-8A66-1021C1AD3F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08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31E-5192-419D-A3FE-2A0C5ED4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50DB9-E7BF-44FD-8619-95739F89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60B43-DD96-4CBB-8158-6CCE4DDD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EB4AD-73EC-469E-86F8-DF5118FBAA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95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D686E86-50A3-481A-AF70-DE35C5EA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5044364-4C1F-44B7-9558-56D84C84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E08362A-44CD-4FBA-8A5D-0C515611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DE5E2-227C-4760-B32B-901731770A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49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6D84AC7-8B59-4836-BF90-9919FB9F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91A253-4938-4664-BFD8-4C34F717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8FEA9E5-6C82-4994-B2F6-3A646EEE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F2940-0E05-4A2C-9BC1-40293ABFC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60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EF28B21-2833-4EE9-9511-8CF4C185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FEF02C7-8722-41F2-BBEB-0D0C6F68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B74A338-AB0D-4B01-A4C1-42898077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9BC85-5C85-4544-AC24-DE98AEC97B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0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01F503B2-2D2A-4B11-901B-69855004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17876B6-7DC7-420F-B134-3ED8E2B3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8400527-165F-43C0-882C-212716B6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E88E-00D6-428A-95B1-C347F0E18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44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B2EE34C-0B57-40BD-919F-98EA9C7E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14F8A77-4DCD-4679-A1E8-FC04FA48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647933A-C949-444A-AC03-DC0E45A3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5178D-85E8-497B-A31E-177DE18C50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43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EDF2FB9-42EC-4E59-A1AA-D3790779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82AFBEA-82D8-44CD-8998-C3D1C2E0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6D508E4-FE84-4A83-920A-F7DBD993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9DD8-99F0-44B0-8477-20179E24B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3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92EE6B2-20A1-42AA-B700-009B7DFC18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79CCDBC-33AF-4D60-B19D-74168D2604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D536D-F165-416F-8C58-8B5E1FA52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21162-8714-4C51-B7E4-C400E194E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DB1F4E-3BD9-4D55-8003-3CD80FE93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8116439-3CB8-4646-BE66-AADAF4DC2A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11" Type="http://schemas.openxmlformats.org/officeDocument/2006/relationships/image" Target="../media/image22.png"/><Relationship Id="rId5" Type="http://schemas.openxmlformats.org/officeDocument/2006/relationships/image" Target="../media/image23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>
            <a:extLst>
              <a:ext uri="{FF2B5EF4-FFF2-40B4-BE49-F238E27FC236}">
                <a16:creationId xmlns:a16="http://schemas.microsoft.com/office/drawing/2014/main" id="{A6DCF674-3B1C-4292-AF46-D87E9B28C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433388"/>
            <a:ext cx="4138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7030A0"/>
                </a:solidFill>
                <a:latin typeface="Comic Sans MS" panose="030F0702030302020204" pitchFamily="66" charset="0"/>
              </a:rPr>
              <a:t>Клинический пример:</a:t>
            </a:r>
          </a:p>
        </p:txBody>
      </p:sp>
      <p:sp>
        <p:nvSpPr>
          <p:cNvPr id="2051" name="TextBox 4">
            <a:extLst>
              <a:ext uri="{FF2B5EF4-FFF2-40B4-BE49-F238E27FC236}">
                <a16:creationId xmlns:a16="http://schemas.microsoft.com/office/drawing/2014/main" id="{BB1C39DD-B52C-4F53-827A-4567078CA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773238"/>
            <a:ext cx="68707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b="1" i="1">
                <a:latin typeface="Tahoma" panose="020B0604030504040204" pitchFamily="34" charset="0"/>
              </a:rPr>
              <a:t>Мужчина, врач, 34 года, без сопутствующих заболеваний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b="1" i="1">
                <a:latin typeface="Tahoma" panose="020B0604030504040204" pitchFamily="34" charset="0"/>
              </a:rPr>
              <a:t>Травма в момент приземления при первом прыжке с парашютом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b="1" i="1">
                <a:latin typeface="Tahoma" panose="020B0604030504040204" pitchFamily="34" charset="0"/>
              </a:rPr>
              <a:t>Со слов пациента – перелом лодыжек  с вывихом в ГСС диагностирован на месте травмы</a:t>
            </a:r>
          </a:p>
        </p:txBody>
      </p:sp>
      <p:sp>
        <p:nvSpPr>
          <p:cNvPr id="2052" name="AutoShape 2" descr="https://ds04.infourok.ru/uploads/ex/117b/00067a1a-fa756f16/hello_html_21bce526.jpg">
            <a:extLst>
              <a:ext uri="{FF2B5EF4-FFF2-40B4-BE49-F238E27FC236}">
                <a16:creationId xmlns:a16="http://schemas.microsoft.com/office/drawing/2014/main" id="{308B4100-3161-42D1-BB5D-94FC85DD06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pic>
        <p:nvPicPr>
          <p:cNvPr id="2053" name="Picture 3">
            <a:extLst>
              <a:ext uri="{FF2B5EF4-FFF2-40B4-BE49-F238E27FC236}">
                <a16:creationId xmlns:a16="http://schemas.microsoft.com/office/drawing/2014/main" id="{C5936E43-54C9-4AB9-AC16-42F5170D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4" t="1192" r="18614" b="19360"/>
          <a:stretch>
            <a:fillRect/>
          </a:stretch>
        </p:blipFill>
        <p:spPr bwMode="auto">
          <a:xfrm>
            <a:off x="7013575" y="1196975"/>
            <a:ext cx="1771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2056" descr="С">
            <a:extLst>
              <a:ext uri="{FF2B5EF4-FFF2-40B4-BE49-F238E27FC236}">
                <a16:creationId xmlns:a16="http://schemas.microsoft.com/office/drawing/2014/main" id="{6C659E8A-281C-42CC-A0EE-71766D64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3"/>
          <a:stretch>
            <a:fillRect/>
          </a:stretch>
        </p:blipFill>
        <p:spPr bwMode="auto">
          <a:xfrm>
            <a:off x="7013575" y="3741738"/>
            <a:ext cx="17780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A84291F8-1349-4F9D-A25F-FEF636FE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60350"/>
            <a:ext cx="42481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СМА спицы удалены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Ноге придано возвышенное положение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Антибиотикотерапия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– активная выжидательная</a:t>
            </a:r>
          </a:p>
        </p:txBody>
      </p:sp>
      <p:pic>
        <p:nvPicPr>
          <p:cNvPr id="3" name="Picture 7" descr="P9130037">
            <a:extLst>
              <a:ext uri="{FF2B5EF4-FFF2-40B4-BE49-F238E27FC236}">
                <a16:creationId xmlns:a16="http://schemas.microsoft.com/office/drawing/2014/main" id="{5001C44D-81F5-4F86-9184-29180032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45" y="4281000"/>
            <a:ext cx="2181277" cy="187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176417-D8AC-4846-B2E2-08E29B52C4E9}"/>
              </a:ext>
            </a:extLst>
          </p:cNvPr>
          <p:cNvSpPr txBox="1"/>
          <p:nvPr/>
        </p:nvSpPr>
        <p:spPr>
          <a:xfrm>
            <a:off x="179388" y="485775"/>
            <a:ext cx="4183062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следующее утро: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37,1</a:t>
            </a:r>
            <a:r>
              <a:rPr lang="ru-RU" b="1" i="1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меньше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Отек, гиперемия менее выражены</a:t>
            </a:r>
          </a:p>
          <a:p>
            <a:pPr>
              <a:lnSpc>
                <a:spcPct val="15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5 дней: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норма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ОАК норма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Гиперемии нет, отек минимален</a:t>
            </a:r>
          </a:p>
        </p:txBody>
      </p:sp>
      <p:pic>
        <p:nvPicPr>
          <p:cNvPr id="6" name="Picture 2" descr="C:\Users\Mic\Desktop\ГСС\Люлин, 32 лет\P1000167.JPG">
            <a:extLst>
              <a:ext uri="{FF2B5EF4-FFF2-40B4-BE49-F238E27FC236}">
                <a16:creationId xmlns:a16="http://schemas.microsoft.com/office/drawing/2014/main" id="{DDA2C7DF-03A4-41A9-98C6-C62E6281E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6721" r="23156" b="5023"/>
          <a:stretch/>
        </p:blipFill>
        <p:spPr bwMode="auto">
          <a:xfrm>
            <a:off x="4137772" y="3861048"/>
            <a:ext cx="1355711" cy="262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3" descr="C:\Users\Mic\Desktop\ГСС\Люлин, 32 лет\P1000168.JPG">
            <a:extLst>
              <a:ext uri="{FF2B5EF4-FFF2-40B4-BE49-F238E27FC236}">
                <a16:creationId xmlns:a16="http://schemas.microsoft.com/office/drawing/2014/main" id="{5F6F5E48-39EE-4C92-8D72-43FD1675C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t="10196" r="9216" b="7974"/>
          <a:stretch/>
        </p:blipFill>
        <p:spPr bwMode="auto">
          <a:xfrm>
            <a:off x="5546646" y="3924255"/>
            <a:ext cx="1514799" cy="2593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A84291F8-1349-4F9D-A25F-FEF636FE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60350"/>
            <a:ext cx="42481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СМА спицы удалены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Ноге придано возвышенное положение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Антибиотикотерапия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– активная выжидательная</a:t>
            </a:r>
          </a:p>
        </p:txBody>
      </p:sp>
      <p:pic>
        <p:nvPicPr>
          <p:cNvPr id="3" name="Picture 7" descr="P9130037">
            <a:extLst>
              <a:ext uri="{FF2B5EF4-FFF2-40B4-BE49-F238E27FC236}">
                <a16:creationId xmlns:a16="http://schemas.microsoft.com/office/drawing/2014/main" id="{5001C44D-81F5-4F86-9184-29180032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45" y="4281000"/>
            <a:ext cx="2181277" cy="187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2663F-6C86-4680-A682-182EE7BFA9C9}"/>
              </a:ext>
            </a:extLst>
          </p:cNvPr>
          <p:cNvSpPr txBox="1"/>
          <p:nvPr/>
        </p:nvSpPr>
        <p:spPr>
          <a:xfrm>
            <a:off x="355600" y="4365625"/>
            <a:ext cx="3541713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дальше?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Погружной остеосинтез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Внеочаговый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остеосинтез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Консервативная терапия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76417-D8AC-4846-B2E2-08E29B52C4E9}"/>
              </a:ext>
            </a:extLst>
          </p:cNvPr>
          <p:cNvSpPr txBox="1"/>
          <p:nvPr/>
        </p:nvSpPr>
        <p:spPr>
          <a:xfrm>
            <a:off x="179388" y="485775"/>
            <a:ext cx="4183062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следующее утро: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37,1</a:t>
            </a:r>
            <a:r>
              <a:rPr lang="ru-RU" b="1" i="1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меньше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Отек, гиперемия менее выражены</a:t>
            </a:r>
          </a:p>
          <a:p>
            <a:pPr>
              <a:lnSpc>
                <a:spcPct val="15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5 дней: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норма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ОАК норма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Гиперемии нет, отек минимален</a:t>
            </a:r>
          </a:p>
        </p:txBody>
      </p:sp>
      <p:pic>
        <p:nvPicPr>
          <p:cNvPr id="6" name="Picture 2" descr="C:\Users\Mic\Desktop\ГСС\Люлин, 32 лет\P1000167.JPG">
            <a:extLst>
              <a:ext uri="{FF2B5EF4-FFF2-40B4-BE49-F238E27FC236}">
                <a16:creationId xmlns:a16="http://schemas.microsoft.com/office/drawing/2014/main" id="{DDA2C7DF-03A4-41A9-98C6-C62E6281E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6721" r="23156" b="5023"/>
          <a:stretch/>
        </p:blipFill>
        <p:spPr bwMode="auto">
          <a:xfrm>
            <a:off x="4137772" y="3861048"/>
            <a:ext cx="1355711" cy="262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3" descr="C:\Users\Mic\Desktop\ГСС\Люлин, 32 лет\P1000168.JPG">
            <a:extLst>
              <a:ext uri="{FF2B5EF4-FFF2-40B4-BE49-F238E27FC236}">
                <a16:creationId xmlns:a16="http://schemas.microsoft.com/office/drawing/2014/main" id="{5F6F5E48-39EE-4C92-8D72-43FD1675C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t="10196" r="9216" b="7974"/>
          <a:stretch/>
        </p:blipFill>
        <p:spPr bwMode="auto">
          <a:xfrm>
            <a:off x="5546646" y="3924255"/>
            <a:ext cx="1514799" cy="2593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5215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3">
            <a:extLst>
              <a:ext uri="{FF2B5EF4-FFF2-40B4-BE49-F238E27FC236}">
                <a16:creationId xmlns:a16="http://schemas.microsoft.com/office/drawing/2014/main" id="{506B2BAD-7A50-4DC9-9CD4-1ED3A8E354AA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123825"/>
            <a:ext cx="5865812" cy="6802438"/>
            <a:chOff x="2811875" y="46555"/>
            <a:chExt cx="5864582" cy="6802393"/>
          </a:xfrm>
        </p:grpSpPr>
        <p:pic>
          <p:nvPicPr>
            <p:cNvPr id="10248" name="Picture 3" descr="C:\Users\Mic\Desktop\ГСС\Люлин, 32 лет\P1000166.JPG">
              <a:extLst>
                <a:ext uri="{FF2B5EF4-FFF2-40B4-BE49-F238E27FC236}">
                  <a16:creationId xmlns:a16="http://schemas.microsoft.com/office/drawing/2014/main" id="{5582855C-85C8-452C-82E0-985C74157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8" r="12560"/>
            <a:stretch>
              <a:fillRect/>
            </a:stretch>
          </p:blipFill>
          <p:spPr bwMode="auto">
            <a:xfrm rot="1172932">
              <a:off x="3706950" y="507656"/>
              <a:ext cx="3535752" cy="5959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646F2816-722C-46E5-9D90-CCA686C26C41}"/>
                </a:ext>
              </a:extLst>
            </p:cNvPr>
            <p:cNvSpPr/>
            <p:nvPr/>
          </p:nvSpPr>
          <p:spPr>
            <a:xfrm>
              <a:off x="2811875" y="260867"/>
              <a:ext cx="1018961" cy="5760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2ECCCD4-59C7-4BC5-8DB6-DD74C2BCF59E}"/>
                </a:ext>
              </a:extLst>
            </p:cNvPr>
            <p:cNvSpPr/>
            <p:nvPr/>
          </p:nvSpPr>
          <p:spPr>
            <a:xfrm rot="5400000">
              <a:off x="5286959" y="3459449"/>
              <a:ext cx="1017581" cy="5761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6397198-4C9E-4E25-8F05-1A0E35DBA184}"/>
                </a:ext>
              </a:extLst>
            </p:cNvPr>
            <p:cNvSpPr/>
            <p:nvPr/>
          </p:nvSpPr>
          <p:spPr>
            <a:xfrm rot="5400000">
              <a:off x="5724312" y="-2762716"/>
              <a:ext cx="142874" cy="5761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D01AAB8-0988-4636-9DB9-15C5D3A1CD09}"/>
                </a:ext>
              </a:extLst>
            </p:cNvPr>
            <p:cNvSpPr/>
            <p:nvPr/>
          </p:nvSpPr>
          <p:spPr>
            <a:xfrm>
              <a:off x="6516323" y="260867"/>
              <a:ext cx="1622085" cy="6192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10243" name="Picture 2" descr="C:\Users\Mic\Desktop\ГСС\Люлин, 32 лет\P1000169.JPG">
            <a:extLst>
              <a:ext uri="{FF2B5EF4-FFF2-40B4-BE49-F238E27FC236}">
                <a16:creationId xmlns:a16="http://schemas.microsoft.com/office/drawing/2014/main" id="{88AE73BD-101F-498C-8DF4-3A9C1A3F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8" r="23872"/>
          <a:stretch>
            <a:fillRect/>
          </a:stretch>
        </p:blipFill>
        <p:spPr bwMode="auto">
          <a:xfrm>
            <a:off x="541338" y="260350"/>
            <a:ext cx="25177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s://im0-tub-ru.yandex.net/i?id=facde3c78eee6efc8b18f108d8d4bfeb&amp;n=13">
            <a:extLst>
              <a:ext uri="{FF2B5EF4-FFF2-40B4-BE49-F238E27FC236}">
                <a16:creationId xmlns:a16="http://schemas.microsoft.com/office/drawing/2014/main" id="{D70A35E0-B7FD-40F8-B89B-CC0A8510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476250"/>
            <a:ext cx="24209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2">
            <a:extLst>
              <a:ext uri="{FF2B5EF4-FFF2-40B4-BE49-F238E27FC236}">
                <a16:creationId xmlns:a16="http://schemas.microsoft.com/office/drawing/2014/main" id="{1E536308-326D-456F-9DD1-418460B1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021388"/>
            <a:ext cx="3025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Остеосинтез 1/3 трубчатой пластиной, винтами, позиционный винт</a:t>
            </a:r>
          </a:p>
        </p:txBody>
      </p:sp>
      <p:sp>
        <p:nvSpPr>
          <p:cNvPr id="10246" name="TextBox 10">
            <a:extLst>
              <a:ext uri="{FF2B5EF4-FFF2-40B4-BE49-F238E27FC236}">
                <a16:creationId xmlns:a16="http://schemas.microsoft.com/office/drawing/2014/main" id="{A3DFFD27-BB27-4E5C-A0EE-D8E16B1E4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6021388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винта через 2 мес после остеосинтеза</a:t>
            </a:r>
          </a:p>
        </p:txBody>
      </p:sp>
      <p:sp>
        <p:nvSpPr>
          <p:cNvPr id="10247" name="TextBox 3">
            <a:extLst>
              <a:ext uri="{FF2B5EF4-FFF2-40B4-BE49-F238E27FC236}">
                <a16:creationId xmlns:a16="http://schemas.microsoft.com/office/drawing/2014/main" id="{19CF9BBF-C044-44A8-9F69-53F5DBEA3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2708275"/>
            <a:ext cx="25384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omic Sans MS" panose="030F0702030302020204" pitchFamily="66" charset="0"/>
              </a:rPr>
              <a:t>Через 1 год после травмы пациент впервые покорил Казбек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5FC1D519-7F37-452C-9CDD-EB7C71233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549275"/>
            <a:ext cx="8001000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Осложнения консервативного лечения переломов лодыжек</a:t>
            </a: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1CC4B045-E04E-4150-9D0F-0DBCABD9F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905000"/>
          <a:ext cx="10795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Рисунок" r:id="rId3" imgW="1078857" imgH="1828804" progId="Word.Picture.8">
                  <p:embed/>
                </p:oleObj>
              </mc:Choice>
              <mc:Fallback>
                <p:oleObj name="Рисунок" r:id="rId3" imgW="1078857" imgH="182880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10795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 descr="2">
            <a:extLst>
              <a:ext uri="{FF2B5EF4-FFF2-40B4-BE49-F238E27FC236}">
                <a16:creationId xmlns:a16="http://schemas.microsoft.com/office/drawing/2014/main" id="{21B555FD-BE03-4B69-8BB1-2F357493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1054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">
            <a:extLst>
              <a:ext uri="{FF2B5EF4-FFF2-40B4-BE49-F238E27FC236}">
                <a16:creationId xmlns:a16="http://schemas.microsoft.com/office/drawing/2014/main" id="{1C2BBF3D-07D8-443B-9B1B-D7777FA2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1136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4">
            <a:extLst>
              <a:ext uri="{FF2B5EF4-FFF2-40B4-BE49-F238E27FC236}">
                <a16:creationId xmlns:a16="http://schemas.microsoft.com/office/drawing/2014/main" id="{4C42AF72-4897-4AE0-A33D-CC6CCEBA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1212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5">
            <a:extLst>
              <a:ext uri="{FF2B5EF4-FFF2-40B4-BE49-F238E27FC236}">
                <a16:creationId xmlns:a16="http://schemas.microsoft.com/office/drawing/2014/main" id="{3B9A4A9C-8D58-4EF7-9848-3E66214F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8194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6">
            <a:extLst>
              <a:ext uri="{FF2B5EF4-FFF2-40B4-BE49-F238E27FC236}">
                <a16:creationId xmlns:a16="http://schemas.microsoft.com/office/drawing/2014/main" id="{FFFEC060-CB2A-4D27-9554-A8817B3C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57651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3" name="Object 9">
            <a:extLst>
              <a:ext uri="{FF2B5EF4-FFF2-40B4-BE49-F238E27FC236}">
                <a16:creationId xmlns:a16="http://schemas.microsoft.com/office/drawing/2014/main" id="{ECA49401-7C6E-4357-8B12-C82F47AE3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114800"/>
          <a:ext cx="2651125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Рисунок" r:id="rId10" imgW="2651595" imgH="1735627" progId="Word.Picture.8">
                  <p:embed/>
                </p:oleObj>
              </mc:Choice>
              <mc:Fallback>
                <p:oleObj name="Рисунок" r:id="rId10" imgW="2651595" imgH="1735627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14800"/>
                        <a:ext cx="2651125" cy="173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4" name="Picture 10" descr="10">
            <a:extLst>
              <a:ext uri="{FF2B5EF4-FFF2-40B4-BE49-F238E27FC236}">
                <a16:creationId xmlns:a16="http://schemas.microsoft.com/office/drawing/2014/main" id="{AC5B0CD8-C822-475C-9C8C-3C25A7B0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65271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1116068-6DE4-4612-8B10-08FEA25A42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7772400" cy="835025"/>
          </a:xfrm>
        </p:spPr>
        <p:txBody>
          <a:bodyPr/>
          <a:lstStyle/>
          <a:p>
            <a:pPr eaLnBrk="1" hangingPunct="1"/>
            <a:r>
              <a:rPr lang="ru-RU" altLang="ru-RU" b="1" i="1" dirty="0">
                <a:solidFill>
                  <a:schemeClr val="accent5">
                    <a:lumMod val="75000"/>
                  </a:schemeClr>
                </a:solidFill>
              </a:rPr>
              <a:t>Выводы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7D68153-B91E-464E-8975-49C6126B77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143000"/>
            <a:ext cx="8928100" cy="5526088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SzPct val="175000"/>
              <a:buFont typeface="Arial" panose="020B0604020202020204" pitchFamily="34" charset="0"/>
              <a:buNone/>
            </a:pP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Первичная лечебная иммобилизация подвешиванием стопы в сетчатом бинте при травме ГСС способствует репозиции отломков и уменьшению отека конечности на 3-6 день</a:t>
            </a:r>
          </a:p>
          <a:p>
            <a:pPr marL="0" indent="0" algn="just" eaLnBrk="1" hangingPunct="1">
              <a:lnSpc>
                <a:spcPct val="150000"/>
              </a:lnSpc>
              <a:buSzPct val="175000"/>
              <a:buFont typeface="Arial" panose="020B0604020202020204" pitchFamily="34" charset="0"/>
              <a:buNone/>
            </a:pP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 Погружной остеосинтез позволяет выполнить и сохранить анатомичную репозицию и фиксацию перелома до полной его консолидации</a:t>
            </a:r>
          </a:p>
          <a:p>
            <a:pPr marL="0" indent="0" algn="just" eaLnBrk="1" hangingPunct="1">
              <a:lnSpc>
                <a:spcPct val="150000"/>
              </a:lnSpc>
              <a:buSzPct val="175000"/>
              <a:buFont typeface="Arial" panose="020B0604020202020204" pitchFamily="34" charset="0"/>
              <a:buNone/>
            </a:pP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Практическая деятельность показывает, что через три  месяца после травмы  ГСС результаты лечения у оперированных больных в несколько раз лучше, чем у лечившихся консервативно</a:t>
            </a:r>
          </a:p>
          <a:p>
            <a:pPr marL="0" indent="0" algn="just" eaLnBrk="1" hangingPunct="1">
              <a:lnSpc>
                <a:spcPct val="150000"/>
              </a:lnSpc>
              <a:buSzPct val="175000"/>
              <a:buFont typeface="Arial" panose="020B0604020202020204" pitchFamily="34" charset="0"/>
              <a:buNone/>
            </a:pP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 Осложнения случаются как при консервативном, так и при оперативном лечении переломов. Однако, стремление к полному восстановлении функции сустава с использованием современных принципов оперативного лечения являются «ключом к успеху» в любых ситуациях.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user\Мои документы\мои документы\фото\24-09-2008гЯрославль\DSC00249.JPG">
            <a:extLst>
              <a:ext uri="{FF2B5EF4-FFF2-40B4-BE49-F238E27FC236}">
                <a16:creationId xmlns:a16="http://schemas.microsoft.com/office/drawing/2014/main" id="{7C2065E1-19C9-448E-BFFA-BCD39AAA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4138"/>
            <a:ext cx="8358188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449A8282-A84A-4F40-ABB9-8CAB4A9A4E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0688" y="357188"/>
            <a:ext cx="28813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Спасибо !</a:t>
            </a:r>
          </a:p>
        </p:txBody>
      </p:sp>
      <p:sp>
        <p:nvSpPr>
          <p:cNvPr id="13316" name="TextBox 1">
            <a:extLst>
              <a:ext uri="{FF2B5EF4-FFF2-40B4-BE49-F238E27FC236}">
                <a16:creationId xmlns:a16="http://schemas.microsoft.com/office/drawing/2014/main" id="{74FEBB13-2388-4AFA-AA8D-BFAB2D79B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941888"/>
            <a:ext cx="8678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Знания, которые не пополняются ежедневно, убывают с каждым днем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(французская пословица)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ds04.infourok.ru/uploads/ex/117b/00067a1a-fa756f16/hello_html_21bce526.jpg">
            <a:extLst>
              <a:ext uri="{FF2B5EF4-FFF2-40B4-BE49-F238E27FC236}">
                <a16:creationId xmlns:a16="http://schemas.microsoft.com/office/drawing/2014/main" id="{05F55489-3FD0-4D96-AFEC-0BC74C444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3075" name="TextBox 7">
            <a:extLst>
              <a:ext uri="{FF2B5EF4-FFF2-40B4-BE49-F238E27FC236}">
                <a16:creationId xmlns:a16="http://schemas.microsoft.com/office/drawing/2014/main" id="{EAE3BDA5-BFA4-441E-9B47-15BD74BE3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4588"/>
            <a:ext cx="60166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 i="1" dirty="0">
                <a:latin typeface="Tahoma" panose="020B0604030504040204" pitchFamily="34" charset="0"/>
              </a:rPr>
              <a:t>Был госпитализирован в травматологическое отделение ОКБ, в которой работал инфекционистом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 b="1" i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 i="1" dirty="0">
                <a:latin typeface="Tahoma" panose="020B0604030504040204" pitchFamily="34" charset="0"/>
              </a:rPr>
              <a:t>В ОКБ с целью окончательной лечебной иммобилизации выполнено «малоинвазивное и щадящее» вмешательство – под ЭТН вправление вывиха в ГСС, </a:t>
            </a:r>
            <a:r>
              <a:rPr lang="ru-RU" altLang="ru-RU" sz="2000" b="1" i="1" dirty="0" err="1">
                <a:latin typeface="Tahoma" panose="020B0604030504040204" pitchFamily="34" charset="0"/>
              </a:rPr>
              <a:t>трансартикулярная</a:t>
            </a:r>
            <a:r>
              <a:rPr lang="ru-RU" altLang="ru-RU" sz="2000" b="1" i="1" dirty="0">
                <a:latin typeface="Tahoma" panose="020B0604030504040204" pitchFamily="34" charset="0"/>
              </a:rPr>
              <a:t> фиксация спицами</a:t>
            </a:r>
          </a:p>
        </p:txBody>
      </p:sp>
      <p:pic>
        <p:nvPicPr>
          <p:cNvPr id="112642" name="Picture 2" descr="C:\Users\Mic\Desktop\ГСС\Люлин, 32 лет\P1000164.JPG">
            <a:extLst>
              <a:ext uri="{FF2B5EF4-FFF2-40B4-BE49-F238E27FC236}">
                <a16:creationId xmlns:a16="http://schemas.microsoft.com/office/drawing/2014/main" id="{688B9EF3-D870-47F2-80FA-A9F30B2DD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8889" b="1698"/>
          <a:stretch/>
        </p:blipFill>
        <p:spPr bwMode="auto">
          <a:xfrm>
            <a:off x="6444208" y="30603"/>
            <a:ext cx="2121027" cy="3107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43" name="Picture 3" descr="C:\Users\Mic\Desktop\ГСС\Люлин, 32 лет\P1000165.JPG">
            <a:extLst>
              <a:ext uri="{FF2B5EF4-FFF2-40B4-BE49-F238E27FC236}">
                <a16:creationId xmlns:a16="http://schemas.microsoft.com/office/drawing/2014/main" id="{68CA5711-E42D-4191-AFF1-EAFFE42F0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6209" r="8519" b="3660"/>
          <a:stretch/>
        </p:blipFill>
        <p:spPr bwMode="auto">
          <a:xfrm>
            <a:off x="6312424" y="3239877"/>
            <a:ext cx="2384593" cy="3439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ds04.infourok.ru/uploads/ex/117b/00067a1a-fa756f16/hello_html_21bce526.jpg">
            <a:extLst>
              <a:ext uri="{FF2B5EF4-FFF2-40B4-BE49-F238E27FC236}">
                <a16:creationId xmlns:a16="http://schemas.microsoft.com/office/drawing/2014/main" id="{223CC108-D64F-4F59-A4BF-1B84C90B3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8B8F6-F015-47AE-8E43-D3AFF2AD0740}"/>
              </a:ext>
            </a:extLst>
          </p:cNvPr>
          <p:cNvSpPr txBox="1"/>
          <p:nvPr/>
        </p:nvSpPr>
        <p:spPr>
          <a:xfrm>
            <a:off x="195263" y="1798638"/>
            <a:ext cx="6578600" cy="873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сделано: вправление вывиха в ГСС,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трансартикулярная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фиксация спицами</a:t>
            </a:r>
          </a:p>
        </p:txBody>
      </p:sp>
      <p:pic>
        <p:nvPicPr>
          <p:cNvPr id="112642" name="Picture 2" descr="C:\Users\Mic\Desktop\ГСС\Люлин, 32 лет\P1000164.JPG">
            <a:extLst>
              <a:ext uri="{FF2B5EF4-FFF2-40B4-BE49-F238E27FC236}">
                <a16:creationId xmlns:a16="http://schemas.microsoft.com/office/drawing/2014/main" id="{B627D0B3-1323-43DF-84C8-E8CADC2CD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8889" b="1698"/>
          <a:stretch/>
        </p:blipFill>
        <p:spPr bwMode="auto">
          <a:xfrm>
            <a:off x="7369641" y="1517198"/>
            <a:ext cx="1576518" cy="230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43" name="Picture 3" descr="C:\Users\Mic\Desktop\ГСС\Люлин, 32 лет\P1000165.JPG">
            <a:extLst>
              <a:ext uri="{FF2B5EF4-FFF2-40B4-BE49-F238E27FC236}">
                <a16:creationId xmlns:a16="http://schemas.microsoft.com/office/drawing/2014/main" id="{D25142DC-B4ED-442C-8772-A190E85C5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6209" r="8519" b="3660"/>
          <a:stretch/>
        </p:blipFill>
        <p:spPr bwMode="auto">
          <a:xfrm>
            <a:off x="7348256" y="4293096"/>
            <a:ext cx="1597903" cy="230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102" name="TextBox 1">
            <a:extLst>
              <a:ext uri="{FF2B5EF4-FFF2-40B4-BE49-F238E27FC236}">
                <a16:creationId xmlns:a16="http://schemas.microsoft.com/office/drawing/2014/main" id="{9169BA3B-19EA-4999-B648-13164CC1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46038"/>
            <a:ext cx="90090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Диагноз: закрытая надсиндесмозная травма левого голеностопного сустава: перелом малоберцовой кости в нижней трети, медиальной лодыжки, заднего края ББК менее 25%, разрыв дистального межберцового синдесмоза, подвывих стопы кнаружи</a:t>
            </a:r>
          </a:p>
        </p:txBody>
      </p:sp>
      <p:sp>
        <p:nvSpPr>
          <p:cNvPr id="4103" name="TextBox 2">
            <a:extLst>
              <a:ext uri="{FF2B5EF4-FFF2-40B4-BE49-F238E27FC236}">
                <a16:creationId xmlns:a16="http://schemas.microsoft.com/office/drawing/2014/main" id="{62D4DB5A-EC38-4732-BE83-7C7851607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2995613"/>
            <a:ext cx="633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Дополнение: контакт с пациентом по телефону, рентгенограммы по </a:t>
            </a:r>
            <a:r>
              <a:rPr lang="en-US" alt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endParaRPr lang="ru-RU" altLang="ru-RU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ds04.infourok.ru/uploads/ex/117b/00067a1a-fa756f16/hello_html_21bce526.jpg">
            <a:extLst>
              <a:ext uri="{FF2B5EF4-FFF2-40B4-BE49-F238E27FC236}">
                <a16:creationId xmlns:a16="http://schemas.microsoft.com/office/drawing/2014/main" id="{223CC108-D64F-4F59-A4BF-1B84C90B3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8B8F6-F015-47AE-8E43-D3AFF2AD0740}"/>
              </a:ext>
            </a:extLst>
          </p:cNvPr>
          <p:cNvSpPr txBox="1"/>
          <p:nvPr/>
        </p:nvSpPr>
        <p:spPr>
          <a:xfrm>
            <a:off x="195263" y="1798638"/>
            <a:ext cx="6578600" cy="873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сделано: вправление вывиха в ГСС,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трансартикулярная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фиксация спицами</a:t>
            </a:r>
          </a:p>
        </p:txBody>
      </p:sp>
      <p:pic>
        <p:nvPicPr>
          <p:cNvPr id="112642" name="Picture 2" descr="C:\Users\Mic\Desktop\ГСС\Люлин, 32 лет\P1000164.JPG">
            <a:extLst>
              <a:ext uri="{FF2B5EF4-FFF2-40B4-BE49-F238E27FC236}">
                <a16:creationId xmlns:a16="http://schemas.microsoft.com/office/drawing/2014/main" id="{B627D0B3-1323-43DF-84C8-E8CADC2CD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8889" b="1698"/>
          <a:stretch/>
        </p:blipFill>
        <p:spPr bwMode="auto">
          <a:xfrm>
            <a:off x="7369641" y="1517198"/>
            <a:ext cx="1576518" cy="230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43" name="Picture 3" descr="C:\Users\Mic\Desktop\ГСС\Люлин, 32 лет\P1000165.JPG">
            <a:extLst>
              <a:ext uri="{FF2B5EF4-FFF2-40B4-BE49-F238E27FC236}">
                <a16:creationId xmlns:a16="http://schemas.microsoft.com/office/drawing/2014/main" id="{D25142DC-B4ED-442C-8772-A190E85C5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6209" r="8519" b="3660"/>
          <a:stretch/>
        </p:blipFill>
        <p:spPr bwMode="auto">
          <a:xfrm>
            <a:off x="7348256" y="4293096"/>
            <a:ext cx="1597903" cy="230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102" name="TextBox 1">
            <a:extLst>
              <a:ext uri="{FF2B5EF4-FFF2-40B4-BE49-F238E27FC236}">
                <a16:creationId xmlns:a16="http://schemas.microsoft.com/office/drawing/2014/main" id="{9169BA3B-19EA-4999-B648-13164CC1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46038"/>
            <a:ext cx="90090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Диагноз: закрытая надсиндесмозная травма левого голеностопного сустава: перелом малоберцовой кости в нижней трети, медиальной лодыжки, заднего края ББК менее 25%, разрыв дистального межберцового синдесмоза, подвывих стопы кнаружи</a:t>
            </a:r>
          </a:p>
        </p:txBody>
      </p:sp>
      <p:sp>
        <p:nvSpPr>
          <p:cNvPr id="4103" name="TextBox 2">
            <a:extLst>
              <a:ext uri="{FF2B5EF4-FFF2-40B4-BE49-F238E27FC236}">
                <a16:creationId xmlns:a16="http://schemas.microsoft.com/office/drawing/2014/main" id="{62D4DB5A-EC38-4732-BE83-7C7851607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2995613"/>
            <a:ext cx="633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Дополнение: контакт с пациентом по телефону, рентгенограммы по </a:t>
            </a:r>
            <a:r>
              <a:rPr lang="en-US" alt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endParaRPr lang="ru-RU" altLang="ru-RU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55E0B-73CC-4092-A628-3194F432BD1B}"/>
              </a:ext>
            </a:extLst>
          </p:cNvPr>
          <p:cNvSpPr txBox="1"/>
          <p:nvPr/>
        </p:nvSpPr>
        <p:spPr>
          <a:xfrm>
            <a:off x="315913" y="4077072"/>
            <a:ext cx="4226542" cy="1845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лечение: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Неплохо, так делать можно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согласен с выбором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08540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ds04.infourok.ru/uploads/ex/117b/00067a1a-fa756f16/hello_html_21bce526.jpg">
            <a:extLst>
              <a:ext uri="{FF2B5EF4-FFF2-40B4-BE49-F238E27FC236}">
                <a16:creationId xmlns:a16="http://schemas.microsoft.com/office/drawing/2014/main" id="{AB8BC5A2-499E-46E6-B5BE-56F21FA96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874FB-C84C-437D-A88A-863572A5D669}"/>
              </a:ext>
            </a:extLst>
          </p:cNvPr>
          <p:cNvSpPr txBox="1"/>
          <p:nvPr/>
        </p:nvSpPr>
        <p:spPr>
          <a:xfrm>
            <a:off x="195263" y="1798638"/>
            <a:ext cx="6578600" cy="873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сделано: вправление вывиха в ГСС,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трансартикулярная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фиксация спицами</a:t>
            </a:r>
          </a:p>
        </p:txBody>
      </p:sp>
      <p:pic>
        <p:nvPicPr>
          <p:cNvPr id="112642" name="Picture 2" descr="C:\Users\Mic\Desktop\ГСС\Люлин, 32 лет\P1000164.JPG">
            <a:extLst>
              <a:ext uri="{FF2B5EF4-FFF2-40B4-BE49-F238E27FC236}">
                <a16:creationId xmlns:a16="http://schemas.microsoft.com/office/drawing/2014/main" id="{AD2C6779-F633-438C-B865-810BD6560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8889" b="1698"/>
          <a:stretch/>
        </p:blipFill>
        <p:spPr bwMode="auto">
          <a:xfrm>
            <a:off x="7369641" y="1517198"/>
            <a:ext cx="1576518" cy="230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43" name="Picture 3" descr="C:\Users\Mic\Desktop\ГСС\Люлин, 32 лет\P1000165.JPG">
            <a:extLst>
              <a:ext uri="{FF2B5EF4-FFF2-40B4-BE49-F238E27FC236}">
                <a16:creationId xmlns:a16="http://schemas.microsoft.com/office/drawing/2014/main" id="{7B135928-7365-4985-8E3E-DFFBD238B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6209" r="8519" b="3660"/>
          <a:stretch/>
        </p:blipFill>
        <p:spPr bwMode="auto">
          <a:xfrm>
            <a:off x="7348256" y="4293096"/>
            <a:ext cx="1597903" cy="230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B0DEC0-8712-40F4-AF1C-910A08D2FC1F}"/>
              </a:ext>
            </a:extLst>
          </p:cNvPr>
          <p:cNvSpPr txBox="1"/>
          <p:nvPr/>
        </p:nvSpPr>
        <p:spPr>
          <a:xfrm>
            <a:off x="269875" y="4062413"/>
            <a:ext cx="7043082" cy="1845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тактику: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продолжить лечение  в «своей» больнице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«на себя» как можно быстрее</a:t>
            </a:r>
          </a:p>
        </p:txBody>
      </p:sp>
      <p:sp>
        <p:nvSpPr>
          <p:cNvPr id="5128" name="TextBox 1">
            <a:extLst>
              <a:ext uri="{FF2B5EF4-FFF2-40B4-BE49-F238E27FC236}">
                <a16:creationId xmlns:a16="http://schemas.microsoft.com/office/drawing/2014/main" id="{FE25B602-1894-43EB-A974-24B16AE0E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46038"/>
            <a:ext cx="90090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Диагноз: закрытая надсиндесмозная травма левого голеностопного сустава: перелом малоберцовой кости в нижней трети, медиальной лодыжки, заднего края ББК менее 25%, разрыв дистального межберцового синдесмоза, подвывих стопы кнаружи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25BB2E9-BD36-4D66-A6F7-5F924A9C7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2995613"/>
            <a:ext cx="633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Дополнение: контакт с пациентом по телефону, рентгенограммы по </a:t>
            </a:r>
            <a:r>
              <a:rPr lang="en-US" alt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endParaRPr lang="ru-RU" altLang="ru-RU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6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3E76C990-19D6-4258-B4D1-862F0CA0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0"/>
            <a:ext cx="68040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был переведен в БСМП им. Н.В. Соловьева на 3-и сутки после травмы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госпитализации  - отёк и гиперемия стопы и голени до уровня дистальной трети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тела 38,2</a:t>
            </a:r>
            <a:r>
              <a:rPr lang="ru-RU" altLang="ru-RU" sz="2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С, боли в области операпции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 ОАК – лейкоцитоз 14,1*10</a:t>
            </a:r>
            <a:r>
              <a:rPr lang="ru-RU" altLang="ru-RU" sz="2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/л, СОЭ – 18 мм/ч</a:t>
            </a:r>
            <a:endParaRPr lang="ru-RU" altLang="ru-RU" sz="2000" b="1" i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7BDF05-B41F-42C3-B5B6-83D6AC3F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672866"/>
            <a:ext cx="4248472" cy="318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8" name="TextBox 3">
            <a:extLst>
              <a:ext uri="{FF2B5EF4-FFF2-40B4-BE49-F238E27FC236}">
                <a16:creationId xmlns:a16="http://schemas.microsoft.com/office/drawing/2014/main" id="{0656A492-72F5-4BBF-94F5-572FDAE50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97425"/>
            <a:ext cx="396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E7E96"/>
                </a:solidFill>
                <a:latin typeface="Comic Sans MS" panose="030F0702030302020204" pitchFamily="66" charset="0"/>
              </a:rPr>
              <a:t>Это не стопа пациента, его стопа выглядела значительно хуже</a:t>
            </a: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81EB07D8-DA45-4039-8D1A-DBAD3D140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5888"/>
            <a:ext cx="230028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фото\фото больницы\attachments_13-05-2012_11-54-53\2012-05-13-109.jpg">
            <a:extLst>
              <a:ext uri="{FF2B5EF4-FFF2-40B4-BE49-F238E27FC236}">
                <a16:creationId xmlns:a16="http://schemas.microsoft.com/office/drawing/2014/main" id="{B6EBA1E6-4ACE-4606-8AB3-6501725B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43" y="1694017"/>
            <a:ext cx="2214945" cy="158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94E37644-DECD-4098-84C8-941FD13F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73038"/>
            <a:ext cx="7402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был переведен в БСМП им. Н.В. Соловьева на 3-и сутки после травмы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госпитализации  - отёк и гиперемия стопы и голени до уровня дистальной трети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тела 38,2</a:t>
            </a:r>
            <a:r>
              <a:rPr lang="ru-RU" altLang="ru-RU" sz="1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 ОАК – лейкоцитоз 14,1*10</a:t>
            </a:r>
            <a:r>
              <a:rPr lang="ru-RU" altLang="ru-RU" sz="1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/л, СОЭ – 18 мм/ч</a:t>
            </a:r>
            <a:endParaRPr lang="ru-RU" altLang="ru-RU" sz="1600" b="1" i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16154A-06BE-4602-BD81-124D9ABE3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9" r="50000"/>
          <a:stretch/>
        </p:blipFill>
        <p:spPr>
          <a:xfrm>
            <a:off x="7420562" y="272309"/>
            <a:ext cx="895854" cy="1572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Mic\Desktop\ГСС\Люлин, 32 лет\P1000164.JPG">
            <a:extLst>
              <a:ext uri="{FF2B5EF4-FFF2-40B4-BE49-F238E27FC236}">
                <a16:creationId xmlns:a16="http://schemas.microsoft.com/office/drawing/2014/main" id="{738BA222-BAF0-4B3D-9B99-EB38E8263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8889" b="1698"/>
          <a:stretch/>
        </p:blipFill>
        <p:spPr bwMode="auto">
          <a:xfrm>
            <a:off x="6804248" y="2060848"/>
            <a:ext cx="895832" cy="131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3" descr="C:\Users\Mic\Desktop\ГСС\Люлин, 32 лет\P1000165.JPG">
            <a:extLst>
              <a:ext uri="{FF2B5EF4-FFF2-40B4-BE49-F238E27FC236}">
                <a16:creationId xmlns:a16="http://schemas.microsoft.com/office/drawing/2014/main" id="{5F587270-1920-4CD0-9F95-A8A92EE3F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6209" r="8519" b="3660"/>
          <a:stretch/>
        </p:blipFill>
        <p:spPr bwMode="auto">
          <a:xfrm>
            <a:off x="7956376" y="2020071"/>
            <a:ext cx="936104" cy="1350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94E37644-DECD-4098-84C8-941FD13F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73038"/>
            <a:ext cx="7402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был переведен в БСМП им. Н.В. Соловьева на 3-и сутки после травмы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госпитализации  - отёк и гиперемия стопы и голени до уровня дистальной трети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тела 38,2</a:t>
            </a:r>
            <a:r>
              <a:rPr lang="ru-RU" altLang="ru-RU" sz="1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 ОАК – лейкоцитоз 14,1*10</a:t>
            </a:r>
            <a:r>
              <a:rPr lang="ru-RU" altLang="ru-RU" sz="1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/л, СОЭ – 18 мм/ч</a:t>
            </a:r>
            <a:endParaRPr lang="ru-RU" altLang="ru-RU" sz="1600" b="1" i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16154A-06BE-4602-BD81-124D9ABE3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9" r="50000"/>
          <a:stretch/>
        </p:blipFill>
        <p:spPr>
          <a:xfrm>
            <a:off x="7420562" y="272309"/>
            <a:ext cx="895854" cy="1572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Mic\Desktop\ГСС\Люлин, 32 лет\P1000164.JPG">
            <a:extLst>
              <a:ext uri="{FF2B5EF4-FFF2-40B4-BE49-F238E27FC236}">
                <a16:creationId xmlns:a16="http://schemas.microsoft.com/office/drawing/2014/main" id="{738BA222-BAF0-4B3D-9B99-EB38E8263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8889" b="1698"/>
          <a:stretch/>
        </p:blipFill>
        <p:spPr bwMode="auto">
          <a:xfrm>
            <a:off x="6804248" y="2060848"/>
            <a:ext cx="895832" cy="131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3" descr="C:\Users\Mic\Desktop\ГСС\Люлин, 32 лет\P1000165.JPG">
            <a:extLst>
              <a:ext uri="{FF2B5EF4-FFF2-40B4-BE49-F238E27FC236}">
                <a16:creationId xmlns:a16="http://schemas.microsoft.com/office/drawing/2014/main" id="{5F587270-1920-4CD0-9F95-A8A92EE3F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6209" r="8519" b="3660"/>
          <a:stretch/>
        </p:blipFill>
        <p:spPr bwMode="auto">
          <a:xfrm>
            <a:off x="7956376" y="2020071"/>
            <a:ext cx="936104" cy="1350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54BD04-3342-443A-86EA-E4FFDA796F65}"/>
              </a:ext>
            </a:extLst>
          </p:cNvPr>
          <p:cNvSpPr txBox="1"/>
          <p:nvPr/>
        </p:nvSpPr>
        <p:spPr>
          <a:xfrm>
            <a:off x="288490" y="4090819"/>
            <a:ext cx="8531982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тактика: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спицы, назначить антибиотики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спицы, назначить антибиотики, внешняя иммобилизация</a:t>
            </a:r>
          </a:p>
        </p:txBody>
      </p:sp>
    </p:spTree>
    <p:extLst>
      <p:ext uri="{BB962C8B-B14F-4D97-AF65-F5344CB8AC3E}">
        <p14:creationId xmlns:p14="http://schemas.microsoft.com/office/powerpoint/2010/main" val="134557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CEEDB841-96F2-42EA-82FF-1FEAA5329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5888"/>
            <a:ext cx="728218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СМА спицы удалены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Ноге придано возвышенное положение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Антибиотикотерапия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– активная выжидательная</a:t>
            </a:r>
          </a:p>
        </p:txBody>
      </p:sp>
      <p:pic>
        <p:nvPicPr>
          <p:cNvPr id="3" name="Picture 7" descr="P9130037">
            <a:extLst>
              <a:ext uri="{FF2B5EF4-FFF2-40B4-BE49-F238E27FC236}">
                <a16:creationId xmlns:a16="http://schemas.microsoft.com/office/drawing/2014/main" id="{5D20A07F-FF8E-4CA5-B4D1-EC115189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344" y="3140966"/>
            <a:ext cx="3891136" cy="3353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Picture 2" descr="C:\Users\Mic\Desktop\ГСС\Люлин, 32 лет\P1000167.JPG">
            <a:extLst>
              <a:ext uri="{FF2B5EF4-FFF2-40B4-BE49-F238E27FC236}">
                <a16:creationId xmlns:a16="http://schemas.microsoft.com/office/drawing/2014/main" id="{05D2F38C-1FBB-4286-8B66-E136232FC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6721" r="23156" b="5023"/>
          <a:stretch/>
        </p:blipFill>
        <p:spPr bwMode="auto">
          <a:xfrm>
            <a:off x="219654" y="3140966"/>
            <a:ext cx="1728192" cy="3347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3667" name="Picture 3" descr="C:\Users\Mic\Desktop\ГСС\Люлин, 32 лет\P1000168.JPG">
            <a:extLst>
              <a:ext uri="{FF2B5EF4-FFF2-40B4-BE49-F238E27FC236}">
                <a16:creationId xmlns:a16="http://schemas.microsoft.com/office/drawing/2014/main" id="{A9828B49-1A55-4E38-BB99-E3D359400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t="10196" r="9216" b="7974"/>
          <a:stretch/>
        </p:blipFill>
        <p:spPr bwMode="auto">
          <a:xfrm>
            <a:off x="2267744" y="3140966"/>
            <a:ext cx="1930990" cy="330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701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Comic Sans MS</vt:lpstr>
      <vt:lpstr>Georgia</vt:lpstr>
      <vt:lpstr>Impact</vt:lpstr>
      <vt:lpstr>Tahoma</vt:lpstr>
      <vt:lpstr>Times New Roman</vt:lpstr>
      <vt:lpstr>Wingdings</vt:lpstr>
      <vt:lpstr>Тема Office</vt:lpstr>
      <vt:lpstr>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Осложнения консервативного лечения переломов лодыжек</vt:lpstr>
      <vt:lpstr>Выводы</vt:lpstr>
      <vt:lpstr>Презентация PowerPoint</vt:lpstr>
    </vt:vector>
  </TitlesOfParts>
  <Company>Мед. Центр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переломо-вывихов голеностопного сустава</dc:title>
  <dc:creator>Бородулин</dc:creator>
  <cp:lastModifiedBy>Дмитрий Смирнов</cp:lastModifiedBy>
  <cp:revision>170</cp:revision>
  <dcterms:created xsi:type="dcterms:W3CDTF">2002-08-17T10:49:24Z</dcterms:created>
  <dcterms:modified xsi:type="dcterms:W3CDTF">2018-06-04T11:15:20Z</dcterms:modified>
</cp:coreProperties>
</file>