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336" r:id="rId3"/>
    <p:sldId id="321" r:id="rId4"/>
    <p:sldId id="337" r:id="rId5"/>
    <p:sldId id="329" r:id="rId6"/>
    <p:sldId id="338" r:id="rId7"/>
    <p:sldId id="340" r:id="rId8"/>
    <p:sldId id="339" r:id="rId9"/>
    <p:sldId id="335" r:id="rId10"/>
    <p:sldId id="30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66CC"/>
    <a:srgbClr val="666699"/>
    <a:srgbClr val="FF9900"/>
    <a:srgbClr val="FFFF66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80071" autoAdjust="0"/>
  </p:normalViewPr>
  <p:slideViewPr>
    <p:cSldViewPr>
      <p:cViewPr>
        <p:scale>
          <a:sx n="93" d="100"/>
          <a:sy n="93" d="100"/>
        </p:scale>
        <p:origin x="-738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1602D-FAD0-46BE-BD35-4439536BCDCC}" type="datetimeFigureOut">
              <a:rPr lang="ru-RU" smtClean="0"/>
              <a:t>19.06.2018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968F2-0EB1-4014-BD5E-084488B34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68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968F2-0EB1-4014-BD5E-084488B34C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99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968F2-0EB1-4014-BD5E-084488B34C8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698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968F2-0EB1-4014-BD5E-084488B34C8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69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19.06.2018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066" y="2204864"/>
            <a:ext cx="8609004" cy="2664296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Сложная травма переднего отдела стопы в сочетании с </a:t>
            </a: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hallux valgus</a:t>
            </a:r>
            <a:r>
              <a:rPr lang="ru-RU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br>
              <a:rPr lang="ru-RU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2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32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Тактика хирургического лечения? </a:t>
            </a:r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353235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9154" y="6093296"/>
            <a:ext cx="7037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ТРАВМА 2018: МУЛЬТИДИСЦИПЛИНАРНЫЙ ПОДХОД   </a:t>
            </a:r>
          </a:p>
          <a:p>
            <a:r>
              <a:rPr lang="ru-RU" cap="all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cap="all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М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осква</a:t>
            </a:r>
            <a:r>
              <a:rPr lang="ru-RU" cap="all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2-3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ноября</a:t>
            </a:r>
            <a:r>
              <a:rPr lang="ru-RU" cap="all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cap="all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2018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</a:t>
            </a:r>
            <a:r>
              <a:rPr lang="ru-RU" cap="all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cap="all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385" y="1553438"/>
            <a:ext cx="30283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БЕРЕЖНОЙ</a:t>
            </a:r>
            <a:r>
              <a:rPr lang="ru-RU" sz="2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6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С. Ю.</a:t>
            </a:r>
            <a:endParaRPr lang="ru-RU" sz="2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06009"/>
            <a:ext cx="84562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Филиал «Мединцентр» ГлавУпДК </a:t>
            </a:r>
          </a:p>
          <a:p>
            <a:pPr lvl="0"/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МИД России</a:t>
            </a:r>
            <a:endParaRPr lang="en-US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0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564903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СПАСИБО ЗА ВНИМАНИЕ</a:t>
            </a:r>
            <a:r>
              <a:rPr lang="en-US" sz="4800" b="1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!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60235" y="6165304"/>
            <a:ext cx="41841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Doktor@Berezhnoi.ru</a:t>
            </a:r>
          </a:p>
        </p:txBody>
      </p:sp>
    </p:spTree>
    <p:extLst>
      <p:ext uri="{BB962C8B-B14F-4D97-AF65-F5344CB8AC3E}">
        <p14:creationId xmlns:p14="http://schemas.microsoft.com/office/powerpoint/2010/main" val="213103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628800"/>
            <a:ext cx="83529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Цель презентации:</a:t>
            </a:r>
          </a:p>
          <a:p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обсудить</a:t>
            </a:r>
            <a:r>
              <a:rPr lang="en-US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тактику хирургического лечения сложной травмы </a:t>
            </a:r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переднего отдела </a:t>
            </a: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стопы, сочетающейся </a:t>
            </a:r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бессимптомным </a:t>
            </a:r>
            <a:r>
              <a:rPr lang="en-US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hallux valgus </a:t>
            </a: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HV)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7111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59" y="35609"/>
            <a:ext cx="85689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Пациент 28 лет, мотоциклетная травма за 6 дней до госпитализации (сразу после травмы обратился в травмпункт: наложена гипсовая лонгета, рекомендовано искать хирурга, самостоятельно обратился в клинику)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8807" y="5273913"/>
            <a:ext cx="88569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</a:t>
            </a:r>
            <a:r>
              <a:rPr lang="ru-RU" sz="2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иагноз</a:t>
            </a:r>
            <a:r>
              <a:rPr lang="ru-RU" sz="20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закрытый субкапитальный перелом 2-4 плюсневых костей правой стопы со </a:t>
            </a:r>
            <a:r>
              <a:rPr lang="ru-RU" sz="20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значительным смещением отломков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 оскольчатый перелом головки 5 плюсневой кости; умеренно выраженная вальгусная </a:t>
            </a:r>
            <a:r>
              <a:rPr lang="ru-RU" sz="20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деформация 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первого </a:t>
            </a:r>
            <a:r>
              <a:rPr lang="ru-RU" sz="20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пальца </a:t>
            </a:r>
            <a:endParaRPr lang="ru-RU" sz="2000" dirty="0"/>
          </a:p>
        </p:txBody>
      </p:sp>
      <p:pic>
        <p:nvPicPr>
          <p:cNvPr id="2051" name="Picture 3" descr="C:\Users\Сергей\Desktop\Кейсы на 3-4.11.18\Клюквин 28 удален головок М2-4 и чрескожн Айкин после мотоцикл травмы с переломом М2-5, кубовидн лат.клиновидн и таранн\P116079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451049"/>
            <a:ext cx="2462864" cy="377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Сергей\Desktop\Кейсы на 3-4.11.18\Клюквин 28 удален головок М2-4 и чрескожн Айкин после мотоцикл травмы с переломом М2-5, кубовидн лат.клиновидн и таранн\P1160797 — коп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445" y="1451049"/>
            <a:ext cx="2710380" cy="377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Сергей\Desktop\Кейсы на 3-4.11.18\Клюквин 28 удален головок М2-4 и чрескожн Айкин после мотоцикл травмы с переломом М2-5, кубовидн лат.клиновидн и таранн\20160429_1544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575" y="1449575"/>
            <a:ext cx="2583126" cy="377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08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71296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Варианты хирургического вмешательства?</a:t>
            </a: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ru-RU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закрытая репозиция с трансартикулярной фиксацией спицами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лечение с использованием аппарата внешней фиксации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открытая репозиция, фиксация спицами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удаление головок М2-4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вмешательство на первом луче как компонент вышеперечисленных операций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11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645" y="3886016"/>
            <a:ext cx="870760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окончательный диагноз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 lvl="0" algn="just"/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закрытый </a:t>
            </a:r>
            <a:r>
              <a:rPr lang="ru-RU" sz="2000" u="sng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многомелкооскольчатый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субкапитальный перелом 2-4 плюсневых костей правой стопы со значительным смещением отломков; оскольчатый перелом головки 5 плюсневой кости; умеренно выраженная вальгусная деформация первого пальца </a:t>
            </a:r>
            <a:endParaRPr lang="ru-RU" sz="2000" dirty="0">
              <a:solidFill>
                <a:prstClr val="black"/>
              </a:solidFill>
            </a:endParaRPr>
          </a:p>
        </p:txBody>
      </p:sp>
      <p:pic>
        <p:nvPicPr>
          <p:cNvPr id="3075" name="Picture 3" descr="C:\Users\Сергей\Desktop\Кейсы на 3-4.11.18\Клюквин 28 удален головок М2-4 и чрескожн Айкин после мотоцикл травмы с переломом М2-5, кубовидн лат.клиновидн и таранн\20160506_13051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5"/>
            <a:ext cx="2446471" cy="376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312300"/>
            <a:ext cx="60486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ОПЕРАТИВНОЕ ВМЕШАТЕЛЬСТВО:</a:t>
            </a:r>
          </a:p>
          <a:p>
            <a:pPr lvl="0"/>
            <a:endParaRPr lang="ru-RU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Попытка закрытой репозиции под рентгенотелевизионным контролем – полная неподвижность головок М2-4 в сочетании с выраженным расширением суставных щелей ПФС в момент тракции</a:t>
            </a:r>
          </a:p>
          <a:p>
            <a:pPr marL="342900" lvl="0" indent="-342900">
              <a:buFont typeface="+mj-lt"/>
              <a:buAutoNum type="arabicPeriod"/>
            </a:pPr>
            <a:endParaRPr lang="ru-RU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Попытка открытого сопоставления: плотно вклиненные головки М2-4 представляли из себя множество мелких фрагментов, </a:t>
            </a:r>
            <a:r>
              <a:rPr lang="ru-RU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что с      делало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репозицию невозможной </a:t>
            </a: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465" y="5723964"/>
            <a:ext cx="60383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 startAt="3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Головки М2, М3 и М4 удалены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5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892" y="188640"/>
            <a:ext cx="820891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Завершение операции и послеоперационная нагрузка?</a:t>
            </a:r>
            <a:endParaRPr lang="ru-RU" sz="26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фиксация 2-4 пальцев спицами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вмешательство на пятой плюсневой кости (если да – какое?)</a:t>
            </a: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вмешательство </a:t>
            </a:r>
            <a:r>
              <a:rPr lang="ru-RU" sz="2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первом </a:t>
            </a: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луче (если да – какое?)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костыли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ru-RU" sz="2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ходьба в послеоперационной обуви (нагрузка определяется болевыми ощущениями)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76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93502"/>
            <a:ext cx="720080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Завершающий этап оперативного вмешательства – чрескожная эйкиноподобная остеотомия основной фаланги первого пальца </a:t>
            </a:r>
          </a:p>
          <a:p>
            <a:pPr lvl="0">
              <a:lnSpc>
                <a:spcPct val="150000"/>
              </a:lnSpc>
            </a:pPr>
            <a:endParaRPr lang="ru-RU" sz="20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endParaRPr lang="ru-RU" sz="2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первого дня разрешена полная нагрузка </a:t>
            </a:r>
            <a:r>
              <a:rPr lang="ru-RU" sz="20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стопу </a:t>
            </a:r>
            <a:r>
              <a:rPr lang="ru-RU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(ориентируясь на болевые ощущения) в реабилитационном ботинке на сплошной ровной подошве  </a:t>
            </a:r>
            <a:endParaRPr lang="ru-RU" sz="2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2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Сергей\Desktop\Кейсы на 3-4.11.18\Клюквин 28 удален головок М2-4 и чрескожн Айкин после мотоцикл травмы с переломом М2-5, кубовидн лат.клиновидн и таранн\20160520_064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838" y="1422719"/>
            <a:ext cx="2010410" cy="323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Сергей\Desktop\Кейсы на 3-4.11.18\Клюквин 28 удален головок М2-4 и чрескожн Айкин после мотоцикл травмы с переломом М2-5, кубовидн лат.клиновидн и таранн\20160510_09295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1" y="2426268"/>
            <a:ext cx="2088233" cy="3162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Сергей\Desktop\Кейсы на 3-4.11.18\Клюквин 28 удален головок М2-4 и чрескожн Айкин после мотоцикл травмы с переломом М2-5, кубовидн лат.клиновидн и таранн\P116081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046" y="908720"/>
            <a:ext cx="196996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79712" y="3873822"/>
            <a:ext cx="280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КТ при выписке – 4-е сутки после операции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4665910"/>
            <a:ext cx="2952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нед. после </a:t>
            </a:r>
            <a:r>
              <a:rPr lang="ru-RU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операции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снятие швов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первая смена повязки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60232" y="5541039"/>
            <a:ext cx="25999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</a:t>
            </a:r>
            <a:r>
              <a:rPr lang="ru-RU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нед. после операции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неделя после снятия повязки</a:t>
            </a:r>
            <a:endParaRPr lang="ru-RU" dirty="0"/>
          </a:p>
        </p:txBody>
      </p:sp>
      <p:pic>
        <p:nvPicPr>
          <p:cNvPr id="4101" name="Picture 5" descr="C:\Users\Сергей\Desktop\Кейсы на 3-4.11.18\Клюквин 28 удален головок М2-4 и чрескожн Айкин после мотоцикл травмы с переломом М2-5, кубовидн лат.клиновидн и таранн\20160506_13045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18" y="188640"/>
            <a:ext cx="1908026" cy="244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2649686"/>
            <a:ext cx="2699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Снимок по окончании операции – нормальный М1М2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64385" y="188640"/>
            <a:ext cx="5565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Ближайшие послеоперационные результаты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76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70" y="-27384"/>
            <a:ext cx="910850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ВЫВОДЫ:</a:t>
            </a:r>
          </a:p>
          <a:p>
            <a:pPr lvl="0"/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мировой и собственный положительный опыт резекций головок М2-М4, в т.ч., у молодых пациентов, оправдывает выбор данного вмешательства в представленном случае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правильно наложенная после удаления головок М2-М4(М5) повязка исключает необходимость применения металлических фиксаторов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2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обоснованная нами ранее возможность сочетания резекции головок М2-4 с чрескожной нефиксируемой дистальной остеотомией М5 позволила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экстраполировать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подобную тактику на лечение данного пациента и обойтись без вмешательства на М5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сочетание 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HV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нестабильностью ПФС2-4 вследствие удаления головок М2-4 чревато отклонением кнаружи 2-4 пальцев из-за давления на них первого пальца. Следовательно, устранение деформации большого пальца </a:t>
            </a:r>
            <a:r>
              <a:rPr lang="ru-RU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необходимый компонент операции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нормальном М1М2 и отсутствии болезненной медиальной выпуклости головки М1 для коррекции 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HV </a:t>
            </a: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остеотомии 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Akin</a:t>
            </a:r>
            <a:endParaRPr lang="ru-RU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 и после аналогичных по объему реконструктивных операций на переднем отделе стопы, в данном случае нет нужды в костылях  </a:t>
            </a:r>
            <a:endParaRPr lang="ru-RU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06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30980</TotalTime>
  <Words>494</Words>
  <Application>Microsoft Office PowerPoint</Application>
  <PresentationFormat>Экран (4:3)</PresentationFormat>
  <Paragraphs>71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Сложная травма переднего отдела стопы в сочетании с hallux valgus.   Тактика хирургического лечения?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proximal phalanx osteotomy in percutaneous surgery of severe hallux valgus.</dc:title>
  <dc:creator>1</dc:creator>
  <cp:lastModifiedBy>Сергей</cp:lastModifiedBy>
  <cp:revision>749</cp:revision>
  <dcterms:created xsi:type="dcterms:W3CDTF">2011-05-13T20:35:31Z</dcterms:created>
  <dcterms:modified xsi:type="dcterms:W3CDTF">2018-06-19T14:48:09Z</dcterms:modified>
</cp:coreProperties>
</file>