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336" r:id="rId3"/>
    <p:sldId id="321" r:id="rId4"/>
    <p:sldId id="341" r:id="rId5"/>
    <p:sldId id="337" r:id="rId6"/>
    <p:sldId id="329" r:id="rId7"/>
    <p:sldId id="342" r:id="rId8"/>
    <p:sldId id="340" r:id="rId9"/>
    <p:sldId id="335" r:id="rId10"/>
    <p:sldId id="30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E77"/>
    <a:srgbClr val="305480"/>
    <a:srgbClr val="355E8F"/>
    <a:srgbClr val="333399"/>
    <a:srgbClr val="0066CC"/>
    <a:srgbClr val="666699"/>
    <a:srgbClr val="FF9900"/>
    <a:srgbClr val="FFFF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80071" autoAdjust="0"/>
  </p:normalViewPr>
  <p:slideViewPr>
    <p:cSldViewPr>
      <p:cViewPr>
        <p:scale>
          <a:sx n="77" d="100"/>
          <a:sy n="77" d="100"/>
        </p:scale>
        <p:origin x="-118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1602D-FAD0-46BE-BD35-4439536BCDCC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968F2-0EB1-4014-BD5E-084488B34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8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68F2-0EB1-4014-BD5E-084488B34C8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9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68F2-0EB1-4014-BD5E-084488B34C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98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68F2-0EB1-4014-BD5E-084488B34C8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69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68F2-0EB1-4014-BD5E-084488B34C8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69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066" y="2204864"/>
            <a:ext cx="8609004" cy="295232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Сочетание анкилоза голеностопного сустава в порочном положении со сложной деформацией переднего отдела стопы. </a:t>
            </a:r>
            <a:br>
              <a:rPr lang="ru-RU" sz="3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Тактика хирургического лечения? 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35323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9154" y="6093296"/>
            <a:ext cx="703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ТРАВМА 2018: МУЛЬТИДИСЦИПЛИНАРНЫЙ ПОДХОД   </a:t>
            </a:r>
          </a:p>
          <a:p>
            <a:r>
              <a:rPr lang="ru-RU" cap="all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cap="all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М</a:t>
            </a:r>
            <a:r>
              <a:rPr lang="ru-RU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осква</a:t>
            </a:r>
            <a:r>
              <a:rPr lang="ru-RU" cap="all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2-3 </a:t>
            </a:r>
            <a:r>
              <a:rPr lang="ru-RU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ноября</a:t>
            </a:r>
            <a:r>
              <a:rPr lang="ru-RU" cap="all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cap="all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2018 </a:t>
            </a:r>
            <a:r>
              <a:rPr lang="ru-RU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</a:t>
            </a:r>
            <a:r>
              <a:rPr lang="ru-RU" cap="all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cap="all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385" y="1553438"/>
            <a:ext cx="30283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БЕРЕЖНОЙ</a:t>
            </a:r>
            <a:r>
              <a:rPr lang="ru-RU" sz="26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6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С. Ю.</a:t>
            </a: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6009"/>
            <a:ext cx="8456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Филиал «Мединцентр» ГлавУпДК </a:t>
            </a:r>
          </a:p>
          <a:p>
            <a:pPr lvl="0"/>
            <a:r>
              <a:rPr lang="ru-RU" sz="2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МИД России</a:t>
            </a:r>
            <a:endParaRPr lang="en-US" sz="24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56490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СПАСИБО ЗА ВНИМАНИЕ</a:t>
            </a:r>
            <a:r>
              <a:rPr lang="en-US" sz="48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!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0235" y="6165304"/>
            <a:ext cx="4184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Doktor@Berezhnoi.ru</a:t>
            </a:r>
          </a:p>
        </p:txBody>
      </p:sp>
    </p:spTree>
    <p:extLst>
      <p:ext uri="{BB962C8B-B14F-4D97-AF65-F5344CB8AC3E}">
        <p14:creationId xmlns:p14="http://schemas.microsoft.com/office/powerpoint/2010/main" val="21310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2880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 презентации:</a:t>
            </a:r>
          </a:p>
          <a:p>
            <a:endParaRPr lang="ru-RU" sz="24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обсудить</a:t>
            </a:r>
            <a:r>
              <a:rPr lang="en-US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тактику хирургического лечения пациентки </a:t>
            </a:r>
            <a:r>
              <a:rPr lang="ru-RU" sz="2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анкилозом </a:t>
            </a:r>
            <a:r>
              <a:rPr lang="ru-RU" sz="2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голеностопного сустава в порочном положении </a:t>
            </a:r>
            <a:r>
              <a:rPr lang="ru-RU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очетании со </a:t>
            </a:r>
            <a:r>
              <a:rPr lang="ru-RU" sz="2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сложной деформацией переднего отдела </a:t>
            </a:r>
            <a:r>
              <a:rPr lang="ru-RU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стопы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111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833" y="116632"/>
            <a:ext cx="85689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Больная 63 лет, жалобы на боль, хроническое воспаление пятого пальца левой стопы, невозможность подобрать удобную обувь, прогрессирующую деформацию пальцев левой стопы.</a:t>
            </a:r>
          </a:p>
          <a:p>
            <a:pPr lvl="0" algn="just"/>
            <a:endParaRPr lang="ru-RU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ru-RU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Артродез </a:t>
            </a:r>
            <a:r>
              <a:rPr lang="ru-RU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левого голеностопного </a:t>
            </a:r>
            <a:r>
              <a:rPr lang="ru-RU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сустава выполнен 35 годами ранее по поводу неправильно сросшегося перелома лодыжек. После операции пациентка могла </a:t>
            </a:r>
            <a:r>
              <a:rPr lang="ru-RU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ходить только в обуви на </a:t>
            </a:r>
            <a:r>
              <a:rPr lang="ru-RU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каблуке высотой 5 см. На этом фоне постепенно </a:t>
            </a:r>
            <a:r>
              <a:rPr lang="ru-RU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развилась деформация пальцев левой </a:t>
            </a:r>
            <a:r>
              <a:rPr lang="ru-RU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стопы, определявшая основные жалобы пациентки.</a:t>
            </a:r>
            <a:endParaRPr lang="ru-RU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C:\Users\Сергей\Desktop\Кейсы на 3-4.11.18\Вялько 63 Украина 35л после артродеза гст корригир сотеотомия и все пальцы л.м 10.16\20161013_104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3025">
            <a:off x="1683192" y="4701784"/>
            <a:ext cx="2430304" cy="18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ергей\Desktop\Кейсы на 3-4.11.18\Вялько 63 Украина 35л после артродеза гст корригир сотеотомия и все пальцы л.м 10.16\P1170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503">
            <a:off x="4273441" y="4552757"/>
            <a:ext cx="3407488" cy="19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ергей\Desktop\Кейсы на 3-4.11.18\Вялько 63 Украина 35л после артродеза гст корригир сотеотомия и все пальцы л.м 10.16\P11704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725081"/>
            <a:ext cx="1547664" cy="35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Сергей\Desktop\Кейсы на 3-4.11.18\Вялько 63 Украина 35л после артродеза гст корригир сотеотомия и все пальцы л.м 10.16\P11704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35" y="2746168"/>
            <a:ext cx="1680716" cy="140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ергей\Desktop\Кейсы на 3-4.11.18\Вялько 63 Украина 35л после артродеза гст корригир сотеотомия и все пальцы л.м 10.16\20161013_1044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2503"/>
            <a:ext cx="1648823" cy="27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гей\Desktop\Кейсы на 3-4.11.18\Вялько 63 Украина 35л после артродеза гст корригир сотеотомия и все пальцы л.м 10.16\20161013_1044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22" y="2725223"/>
            <a:ext cx="2888187" cy="156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08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366" y="4725144"/>
            <a:ext cx="8568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Диагноз</a:t>
            </a:r>
            <a:r>
              <a:rPr lang="ru-RU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анкилоз левого голеностопного сустава в порочном положении; </a:t>
            </a:r>
            <a:r>
              <a:rPr lang="ru-RU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фиброзный анкилоз </a:t>
            </a:r>
            <a:r>
              <a:rPr lang="ru-RU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таранно-ладьевидного </a:t>
            </a:r>
            <a:r>
              <a:rPr lang="ru-RU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сустава; </a:t>
            </a:r>
            <a:r>
              <a:rPr lang="ru-RU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вальгусная деформация 1-5 </a:t>
            </a:r>
            <a:r>
              <a:rPr lang="ru-RU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пальцев; </a:t>
            </a:r>
            <a:r>
              <a:rPr lang="en-US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hallux flexus</a:t>
            </a:r>
            <a:r>
              <a:rPr lang="ru-RU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молоткообразная деформация 2-3 и молоточкообразная 4-5 пальцев левой стопы; </a:t>
            </a:r>
            <a:r>
              <a:rPr lang="ru-RU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стойкий болевой </a:t>
            </a:r>
            <a:r>
              <a:rPr lang="ru-RU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синдром; безболезненный посттравматический фиброзный анкилоз </a:t>
            </a:r>
            <a:r>
              <a:rPr lang="ru-RU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правого голеностопного </a:t>
            </a:r>
            <a:r>
              <a:rPr lang="ru-RU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сустава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365" y="0"/>
            <a:ext cx="8568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Около 30 лет назад также перенесла перелом лодыжек правой голени с последующим лечением в аппарате Илизарова и развитием безболезненного фиброзного анкилоза голеностопного сустава в положении, </a:t>
            </a:r>
            <a:r>
              <a:rPr lang="ru-RU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вынуждавшем носить </a:t>
            </a:r>
            <a:r>
              <a:rPr lang="ru-RU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обувь на каблуке около 2,5 см. </a:t>
            </a:r>
          </a:p>
        </p:txBody>
      </p:sp>
      <p:pic>
        <p:nvPicPr>
          <p:cNvPr id="2050" name="Picture 2" descr="C:\Users\Сергей\Desktop\Кейсы на 3-4.11.18\Вялько 63 Украина 35л после артродеза гст корригир сотеотомия и все пальцы л.м 10.16\P1170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09" y="1225369"/>
            <a:ext cx="3916975" cy="285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158" y="188640"/>
            <a:ext cx="8712967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Варианты хирургического вмешательства?</a:t>
            </a:r>
            <a:endParaRPr lang="ru-RU" sz="22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sz="2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sz="22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Устранение деформации пальцев левой стопы (техника?)</a:t>
            </a:r>
          </a:p>
          <a:p>
            <a:pPr marL="457200" lvl="0" indent="-457200">
              <a:buFont typeface="+mj-lt"/>
              <a:buAutoNum type="arabicPeriod"/>
            </a:pPr>
            <a:endParaRPr lang="ru-RU" sz="2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Устранение </a:t>
            </a:r>
            <a:r>
              <a:rPr lang="ru-RU" sz="2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деформации пальцев </a:t>
            </a:r>
            <a:r>
              <a:rPr lang="ru-RU" sz="2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сочетании с коррекцией положения стопы путем:</a:t>
            </a:r>
          </a:p>
          <a:p>
            <a:pPr lvl="0"/>
            <a:endParaRPr lang="ru-RU" sz="22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ru-RU" sz="2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Корригирующей остеотомии голени с фиксацией фрагментов большеберцовой кости пластиной.</a:t>
            </a:r>
          </a:p>
          <a:p>
            <a:pPr marL="914400" lvl="1" indent="-457200">
              <a:buFont typeface="+mj-lt"/>
              <a:buAutoNum type="alphaLcPeriod"/>
            </a:pPr>
            <a:endParaRPr lang="ru-RU" sz="2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ru-RU" sz="2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Остеотомии с остеосинтезом в аппарате внешней фиксации.</a:t>
            </a:r>
          </a:p>
          <a:p>
            <a:pPr marL="914400" lvl="1" indent="-457200">
              <a:buFont typeface="+mj-lt"/>
              <a:buAutoNum type="alphaLcPeriod"/>
            </a:pPr>
            <a:endParaRPr lang="ru-RU" sz="2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ru-RU" sz="2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Остеотомии с интрамедуллярным остеосинтезом (с замыканием подтаранного сустава).</a:t>
            </a:r>
          </a:p>
          <a:p>
            <a:pPr marL="914400" lvl="1" indent="-457200">
              <a:buFont typeface="+mj-lt"/>
              <a:buAutoNum type="alphaLcPeriod"/>
            </a:pPr>
            <a:endParaRPr lang="ru-RU" sz="2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 Иное хирургическое вмешательство. </a:t>
            </a:r>
          </a:p>
        </p:txBody>
      </p:sp>
    </p:spTree>
    <p:extLst>
      <p:ext uri="{BB962C8B-B14F-4D97-AF65-F5344CB8AC3E}">
        <p14:creationId xmlns:p14="http://schemas.microsoft.com/office/powerpoint/2010/main" val="357111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406" y="908720"/>
            <a:ext cx="8424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ОПЕРАТИВНОЕ ВМЕШАТЕЛЬСТВО: чрескожная остеотомия </a:t>
            </a:r>
            <a:r>
              <a:rPr lang="ru-RU" sz="20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основных фаланг 1-5 пальцев, </a:t>
            </a:r>
            <a:r>
              <a:rPr lang="ru-RU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удлиняющая подкожная тенотомия сгибателей </a:t>
            </a:r>
            <a:r>
              <a:rPr lang="ru-RU" sz="20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3-5 </a:t>
            </a:r>
            <a:r>
              <a:rPr lang="ru-RU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пальцев; </a:t>
            </a:r>
            <a:r>
              <a:rPr lang="ru-RU" sz="20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корригирующая остеотомия костей левой голени (малоберцовой кости – чрескожная поперечная; большеберцовой кости – закрытая кпереди </a:t>
            </a:r>
            <a:r>
              <a:rPr lang="ru-RU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клиновидная с </a:t>
            </a:r>
            <a:r>
              <a:rPr lang="ru-RU" sz="20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фиксацией фрагментов </a:t>
            </a:r>
            <a:r>
              <a:rPr lang="ru-RU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пластиной с </a:t>
            </a:r>
            <a:r>
              <a:rPr lang="ru-RU" sz="20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угловой </a:t>
            </a:r>
            <a:r>
              <a:rPr lang="ru-RU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стабильностью</a:t>
            </a:r>
            <a:endParaRPr lang="ru-RU" sz="20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Сергей\Desktop\Кейсы на 3-4.11.18\Вялько 63 Украина 35л после артродеза гст корригир сотеотомия и все пальцы л.м 10.16\20161128_113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52" y="908720"/>
            <a:ext cx="2520280" cy="255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742188" y="908720"/>
            <a:ext cx="1512168" cy="1663889"/>
          </a:xfrm>
          <a:prstGeom prst="rect">
            <a:avLst/>
          </a:prstGeom>
          <a:solidFill>
            <a:srgbClr val="2D4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59732" y="91122"/>
            <a:ext cx="6228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Ближайшие послеоперационные </a:t>
            </a:r>
            <a:r>
              <a:rPr lang="ru-RU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результаты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(4 недели после вмешательства)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Users\Сергей\Desktop\Кейсы на 3-4.11.18\Вялько 63 Украина 35л после артродеза гст корригир сотеотомия и все пальцы л.м 10.16\20161109_0719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8" y="908720"/>
            <a:ext cx="1425656" cy="378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ергей\Desktop\Кейсы на 3-4.11.18\Вялько 63 Украина 35л после артродеза гст корригир сотеотомия и все пальцы л.м 10.16\P1170550 —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88" y="908720"/>
            <a:ext cx="1630764" cy="378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Сергей\Desktop\Кейсы на 3-4.11.18\Вялько 63 Украина 35л после артродеза гст корригир сотеотомия и все пальцы л.м 10.16\P11705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1412">
            <a:off x="3698944" y="3644081"/>
            <a:ext cx="2517727" cy="321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Сергей\Desktop\Кейсы на 3-4.11.18\Вялько 63 Украина 35л после артродеза гст корригир сотеотомия и все пальцы л.м 10.16\P11707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9" y="1377094"/>
            <a:ext cx="2339652" cy="29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0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Сергей\Desktop\Кейсы на 3-4.11.18\Вялько 63 Украина 35л после артродеза гст корригир сотеотомия и все пальцы л.м 10.16\20161013_104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3025">
            <a:off x="1411621" y="1951380"/>
            <a:ext cx="3630026" cy="277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ергей\Desktop\Кейсы на 3-4.11.18\Вялько 63 Украина 35л после артродеза гст корригир сотеотомия и все пальцы л.м 10.16\20161128_113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973">
            <a:off x="4690952" y="1806777"/>
            <a:ext cx="3097718" cy="314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915816" y="1366964"/>
            <a:ext cx="72008" cy="321416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1835696" y="4581128"/>
            <a:ext cx="1944216" cy="3999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118666" y="1755241"/>
            <a:ext cx="1859849" cy="2050749"/>
          </a:xfrm>
          <a:prstGeom prst="rect">
            <a:avLst/>
          </a:prstGeom>
          <a:solidFill>
            <a:srgbClr val="2D4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53598" y="505232"/>
            <a:ext cx="75248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Сравнение установки стопы до и после операции</a:t>
            </a:r>
            <a:endParaRPr lang="ru-RU" sz="2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4716016" y="4869160"/>
            <a:ext cx="2158735" cy="720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5826056" y="1755241"/>
            <a:ext cx="0" cy="314992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987824" y="4905165"/>
            <a:ext cx="1513282" cy="630416"/>
          </a:xfrm>
          <a:prstGeom prst="rect">
            <a:avLst/>
          </a:prstGeom>
          <a:solidFill>
            <a:srgbClr val="2D4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26635" y="1027790"/>
            <a:ext cx="1274471" cy="2473218"/>
          </a:xfrm>
          <a:prstGeom prst="rect">
            <a:avLst/>
          </a:prstGeom>
          <a:solidFill>
            <a:srgbClr val="2D4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8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188640"/>
            <a:ext cx="91085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ВЫВОДЫ:</a:t>
            </a:r>
          </a:p>
          <a:p>
            <a:pPr lvl="0"/>
            <a:endParaRPr lang="ru-RU" sz="20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использование чрескожных методик позволило легко совместить корригирующую остеотомию голени с вмешательством на всех пальцах стопы; 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ru-RU" sz="20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выбор пластины для фиксации фрагментов большеберцовой кости был </a:t>
            </a:r>
            <a:r>
              <a:rPr lang="ru-RU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оправдан технической простотой операции, </a:t>
            </a:r>
            <a:r>
              <a:rPr lang="ru-RU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отсутствием необходимости в последующем уходе за аппаратом внешней фиксации (пациентка – иностранка из маленького городка, могла находится в Москве 4 нед. после операции); безболезненностью заднего отдела стопы и отсутствием необходимости в удалении полностью покрытого костной тканью винта из большеберцовой кости в случае применения интрамедуллярного фиксатора;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20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</a:t>
            </a:r>
            <a:r>
              <a:rPr lang="ru-RU" sz="20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наличии </a:t>
            </a:r>
            <a:r>
              <a:rPr lang="ru-RU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легкого эквинуса контрлатеральной стопы, а также после 30 лет ходьбы в обуви на высоком каблуке, установка оперированной стопы в нейтральное положение была признана нецелесообразной: ориентиром стало положение другой стопы.</a:t>
            </a:r>
            <a:endParaRPr lang="ru-RU" sz="20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41104</TotalTime>
  <Words>454</Words>
  <Application>Microsoft Office PowerPoint</Application>
  <PresentationFormat>Экран (4:3)</PresentationFormat>
  <Paragraphs>45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Сочетание анкилоза голеностопного сустава в порочном положении со сложной деформацией переднего отдела стопы.   Тактика хирургического лечения?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proximal phalanx osteotomy in percutaneous surgery of severe hallux valgus.</dc:title>
  <dc:creator>1</dc:creator>
  <cp:lastModifiedBy>Сергей</cp:lastModifiedBy>
  <cp:revision>793</cp:revision>
  <dcterms:created xsi:type="dcterms:W3CDTF">2011-05-13T20:35:31Z</dcterms:created>
  <dcterms:modified xsi:type="dcterms:W3CDTF">2018-06-26T17:07:20Z</dcterms:modified>
</cp:coreProperties>
</file>