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0613B-2949-4D90-9BFB-2867D1C1E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818" y="1470992"/>
            <a:ext cx="8720794" cy="2315154"/>
          </a:xfrm>
        </p:spPr>
        <p:txBody>
          <a:bodyPr/>
          <a:lstStyle/>
          <a:p>
            <a:pPr algn="ctr"/>
            <a:r>
              <a:rPr lang="ru-RU" sz="4400" dirty="0"/>
              <a:t>Клинический случай: взрывная травма</a:t>
            </a:r>
            <a:endParaRPr lang="ru-UA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A9EBF6-41A2-4FF4-8D45-37C8B97CF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818" y="6115878"/>
            <a:ext cx="8825658" cy="39093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Москва 2018</a:t>
            </a:r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9CA7E3-D25A-49BB-99A3-40897109D71F}"/>
              </a:ext>
            </a:extLst>
          </p:cNvPr>
          <p:cNvSpPr/>
          <p:nvPr/>
        </p:nvSpPr>
        <p:spPr>
          <a:xfrm>
            <a:off x="2266122" y="225288"/>
            <a:ext cx="7341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Кафедра травматологии, ортопедии и ХЭС ФИПО «ГОО ВПО «Донецкий национальный медицинский университет им. М. Горького», г. Донецк.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Республиканский травматологический центр, г. Донецк.</a:t>
            </a:r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BA748-E976-4FEB-AE59-3382066B8940}"/>
              </a:ext>
            </a:extLst>
          </p:cNvPr>
          <p:cNvSpPr/>
          <p:nvPr/>
        </p:nvSpPr>
        <p:spPr>
          <a:xfrm>
            <a:off x="1259818" y="3843130"/>
            <a:ext cx="8720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Меркулов М.В., Кривенко С.Н., Медведев Д.И., Аль-</a:t>
            </a:r>
            <a:r>
              <a:rPr lang="ru-RU" dirty="0" err="1"/>
              <a:t>Зоуби</a:t>
            </a:r>
            <a:r>
              <a:rPr lang="ru-RU" dirty="0"/>
              <a:t> Ф.М., Чирах П.Ф., Митенков Н.Н., </a:t>
            </a:r>
            <a:r>
              <a:rPr lang="ru-RU" dirty="0" err="1"/>
              <a:t>Плиш</a:t>
            </a:r>
            <a:r>
              <a:rPr lang="ru-RU" dirty="0"/>
              <a:t> Н.Ю., Толстопят С.А.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35543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C4FAF1-1B4A-4574-B801-1D54ECA0B5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2364"/>
            <a:ext cx="4089953" cy="54532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462648-3618-4E72-8CD1-017237CCA3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379" y="702363"/>
            <a:ext cx="4089952" cy="54532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019C9E-7859-4C4F-B37C-1D778D36CE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187" y="702365"/>
            <a:ext cx="4089952" cy="54532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0BFCD-6A19-4289-98D9-0FB9C67F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2" y="119270"/>
            <a:ext cx="8388626" cy="583091"/>
          </a:xfrm>
        </p:spPr>
        <p:txBody>
          <a:bodyPr/>
          <a:lstStyle/>
          <a:p>
            <a:pPr algn="ctr"/>
            <a:r>
              <a:rPr lang="ru-RU" sz="2800" dirty="0"/>
              <a:t>Внешний вид больного на этапе лечения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42752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BED21F-C8B3-46BC-9FC6-1A114F9BBD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268" y="1413651"/>
            <a:ext cx="4280453" cy="5198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D3EDC-AE6A-4A81-B42B-896269F0B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7" y="452718"/>
            <a:ext cx="9401477" cy="1400530"/>
          </a:xfrm>
        </p:spPr>
        <p:txBody>
          <a:bodyPr/>
          <a:lstStyle/>
          <a:p>
            <a:pPr algn="ctr"/>
            <a:r>
              <a:rPr lang="ru-RU" sz="2800" dirty="0"/>
              <a:t>Рентгенограммы на этапе лечения в АВФ (8 мес. после оперативного лечения).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51305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E108C-AD88-48AE-92E4-3AE9EA38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795130"/>
            <a:ext cx="9503535" cy="3776870"/>
          </a:xfrm>
        </p:spPr>
        <p:txBody>
          <a:bodyPr/>
          <a:lstStyle/>
          <a:p>
            <a:r>
              <a:rPr lang="ru-RU" dirty="0"/>
              <a:t>Дальнейшая тактика лечения:</a:t>
            </a:r>
            <a:br>
              <a:rPr lang="ru-RU" dirty="0"/>
            </a:br>
            <a:r>
              <a:rPr lang="ru-RU" sz="3600" dirty="0"/>
              <a:t>1. Демонтаж АВФ.</a:t>
            </a:r>
            <a:br>
              <a:rPr lang="ru-RU" sz="3600" dirty="0"/>
            </a:br>
            <a:r>
              <a:rPr lang="ru-RU" sz="3600" dirty="0"/>
              <a:t>2. Пластика с использование </a:t>
            </a:r>
            <a:r>
              <a:rPr lang="ru-RU" sz="3600" dirty="0" err="1"/>
              <a:t>аутотрансплантанта</a:t>
            </a:r>
            <a:r>
              <a:rPr lang="ru-RU" sz="3600" dirty="0"/>
              <a:t> из гребня подвздошной кости.</a:t>
            </a:r>
            <a:br>
              <a:rPr lang="ru-RU" sz="3600" dirty="0"/>
            </a:br>
            <a:r>
              <a:rPr lang="ru-RU" sz="3600" dirty="0"/>
              <a:t>3. </a:t>
            </a:r>
            <a:r>
              <a:rPr lang="ru-RU" sz="3600" dirty="0" err="1"/>
              <a:t>Тунелизация</a:t>
            </a:r>
            <a:r>
              <a:rPr lang="ru-RU" sz="3600" dirty="0"/>
              <a:t> по Беку.</a:t>
            </a:r>
            <a:br>
              <a:rPr lang="ru-RU" sz="3600" dirty="0"/>
            </a:br>
            <a:r>
              <a:rPr lang="ru-RU" sz="3600" dirty="0"/>
              <a:t>4. Продолжить лечение в АВФ.</a:t>
            </a:r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2637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FB3B4D-2DF0-4ED4-9B75-58FD978A5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7" y="1022467"/>
            <a:ext cx="9236766" cy="5341889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BC77A46-6321-427F-8866-6885170E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68" y="278296"/>
            <a:ext cx="9236766" cy="744171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1675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64878-E392-4DEE-AD46-C6680E97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165683"/>
            <a:ext cx="10711700" cy="1973180"/>
          </a:xfrm>
        </p:spPr>
        <p:txBody>
          <a:bodyPr/>
          <a:lstStyle/>
          <a:p>
            <a:pPr algn="just"/>
            <a:r>
              <a:rPr lang="ru-RU" sz="2800" dirty="0"/>
              <a:t>Цель: использование комбинированной тактики лечения пострадавших с минно-взрывными повреждениями верхних конечностей для сохранения сегмента предплечья.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22880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63F740-949E-4F76-B01E-E26D0B2AA982}"/>
              </a:ext>
            </a:extLst>
          </p:cNvPr>
          <p:cNvSpPr/>
          <p:nvPr/>
        </p:nvSpPr>
        <p:spPr>
          <a:xfrm>
            <a:off x="278296" y="291548"/>
            <a:ext cx="72224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Травма получена в результате взрыва газового болона. БСМП доставлен в санпропускник РТЦ. При осмотре в области правой верхней конечности определятся рана представляющая собой всю н/3 правого предплечья с множественными </a:t>
            </a:r>
            <a:r>
              <a:rPr lang="ru-RU" dirty="0" err="1"/>
              <a:t>выстоящими</a:t>
            </a:r>
            <a:r>
              <a:rPr lang="ru-RU" dirty="0"/>
              <a:t> костными фрагментами костей, мягкими тканями, края раны </a:t>
            </a:r>
            <a:r>
              <a:rPr lang="ru-RU" dirty="0" err="1"/>
              <a:t>осаднены</a:t>
            </a:r>
            <a:r>
              <a:rPr lang="ru-RU" dirty="0"/>
              <a:t>, умеренно кровоточат. Жгут снят, пульсация на лучевой и локтевой артериях не определяется. В области левого предплечья по ладонной поверхности определяется рана неправильной формы, размерами до 10,0 × 6,0 см дно раны представлено размозженными м/</a:t>
            </a:r>
            <a:r>
              <a:rPr lang="ru-RU" dirty="0" err="1"/>
              <a:t>тк</a:t>
            </a:r>
            <a:r>
              <a:rPr lang="ru-RU" dirty="0"/>
              <a:t>, множеством костных фрагментов, края раны </a:t>
            </a:r>
            <a:r>
              <a:rPr lang="ru-RU" dirty="0" err="1"/>
              <a:t>осаднены</a:t>
            </a:r>
            <a:r>
              <a:rPr lang="ru-RU" dirty="0"/>
              <a:t>, умеренно кровоточат. В области левого предплечья по тыльной поверхности определяется рана неправильной формы, размерами до 10,0 × 10, 0 см дно раны представлено размозженными м/</a:t>
            </a:r>
            <a:r>
              <a:rPr lang="ru-RU" dirty="0" err="1"/>
              <a:t>тк</a:t>
            </a:r>
            <a:r>
              <a:rPr lang="ru-RU" dirty="0"/>
              <a:t>, множеством костных фрагментов, края раны </a:t>
            </a:r>
            <a:r>
              <a:rPr lang="ru-RU" dirty="0" err="1"/>
              <a:t>осаднены</a:t>
            </a:r>
            <a:r>
              <a:rPr lang="ru-RU" dirty="0"/>
              <a:t>, умеренно кровоточат.  Раны загрязнены. Пульсация на локтевой и лучевой артериях слева не определяется. Чувствительность в пальцах левой кисти резко снижена, кисть холодная ощупь, </a:t>
            </a:r>
            <a:r>
              <a:rPr lang="ru-RU" dirty="0" err="1"/>
              <a:t>капилярный</a:t>
            </a:r>
            <a:r>
              <a:rPr lang="ru-RU" dirty="0"/>
              <a:t> ответ отсутствует. Определяется множественное количество точечных ран, ссадин в области лица, головы, туловища, верхних и нижних конечностей. 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84BDF2-ACA1-4AAA-B2FE-3DEFD53E29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36592" y="2045219"/>
            <a:ext cx="6337851" cy="276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6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FA269E-16CB-45C9-8BBF-2F53179491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80" y="2147776"/>
            <a:ext cx="2885593" cy="37958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D4528A-B5E2-432E-8397-A20B392A47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308" y="2147776"/>
            <a:ext cx="2885593" cy="38831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FD7105-22FE-433E-9CF9-03F2A8CA1F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37" y="2147776"/>
            <a:ext cx="2995210" cy="388314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2C4B11-BA44-4012-8CBB-033D585986B1}"/>
              </a:ext>
            </a:extLst>
          </p:cNvPr>
          <p:cNvSpPr/>
          <p:nvPr/>
        </p:nvSpPr>
        <p:spPr>
          <a:xfrm>
            <a:off x="554681" y="1074508"/>
            <a:ext cx="9583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Рентгенограммы правой и левой верхней конечности при поступлении.</a:t>
            </a:r>
          </a:p>
        </p:txBody>
      </p:sp>
    </p:spTree>
    <p:extLst>
      <p:ext uri="{BB962C8B-B14F-4D97-AF65-F5344CB8AC3E}">
        <p14:creationId xmlns:p14="http://schemas.microsoft.com/office/powerpoint/2010/main" val="127508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A86395-3796-47D5-AAFB-BB706B805EF6}"/>
              </a:ext>
            </a:extLst>
          </p:cNvPr>
          <p:cNvSpPr/>
          <p:nvPr/>
        </p:nvSpPr>
        <p:spPr>
          <a:xfrm>
            <a:off x="265043" y="1059566"/>
            <a:ext cx="106945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Взрывная травма: Травматическая ампутация правой кисти. О/многооскольчатый перелом обеих костей левого предплечья в н/3 со смещением с повреждением </a:t>
            </a:r>
            <a:r>
              <a:rPr lang="ru-RU" sz="2400" dirty="0" err="1"/>
              <a:t>сосудисто</a:t>
            </a:r>
            <a:r>
              <a:rPr lang="ru-RU" sz="2400" dirty="0"/>
              <a:t> нервных пучков  IV степени (по А. В. Каплану и О. Н. Марковой). Обширные раны левого предплечья. Слепые осколочные непроникающие ранения м/</a:t>
            </a:r>
            <a:r>
              <a:rPr lang="ru-RU" sz="2400" dirty="0" err="1"/>
              <a:t>тк</a:t>
            </a:r>
            <a:r>
              <a:rPr lang="ru-RU" sz="2400" dirty="0"/>
              <a:t> передней брюшной стенки с наличием инородных тел. ЗЧМТ, сотрясение головного мозга, ушибленные раны носа. Ссадины щечной области справа. Инородные тела в обеих гайморовых пазухах. Огнестрельные ранения м/</a:t>
            </a:r>
            <a:r>
              <a:rPr lang="ru-RU" sz="2400" dirty="0" err="1"/>
              <a:t>тк</a:t>
            </a:r>
            <a:r>
              <a:rPr lang="ru-RU" sz="2400" dirty="0"/>
              <a:t>. левой верхней конечности. Гематома век, </a:t>
            </a:r>
            <a:r>
              <a:rPr lang="ru-RU" sz="2400" dirty="0" err="1"/>
              <a:t>субконъюктивальное</a:t>
            </a:r>
            <a:r>
              <a:rPr lang="ru-RU" sz="2400" dirty="0"/>
              <a:t> кровоизлияние правого глаза. Сквозное ранение верхнего века проникающее в орбиту, контузия </a:t>
            </a:r>
            <a:r>
              <a:rPr lang="ru-RU" sz="2400" dirty="0" err="1"/>
              <a:t>гифема</a:t>
            </a:r>
            <a:r>
              <a:rPr lang="ru-RU" sz="2400" dirty="0"/>
              <a:t>, рана </a:t>
            </a:r>
            <a:r>
              <a:rPr lang="ru-RU" sz="2400" dirty="0" err="1"/>
              <a:t>конъюктивы</a:t>
            </a:r>
            <a:r>
              <a:rPr lang="ru-RU" sz="2400" dirty="0"/>
              <a:t> левого глаза. Множественные ссадины головы, лица, туловища, обеих верхних и нижних конечностей.</a:t>
            </a:r>
            <a:endParaRPr lang="ru-UA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0D7A95-CCE8-4098-8885-A4A690D102D5}"/>
              </a:ext>
            </a:extLst>
          </p:cNvPr>
          <p:cNvSpPr/>
          <p:nvPr/>
        </p:nvSpPr>
        <p:spPr>
          <a:xfrm>
            <a:off x="1444487" y="536346"/>
            <a:ext cx="7089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ДИАГНОЗ:</a:t>
            </a:r>
          </a:p>
        </p:txBody>
      </p:sp>
    </p:spTree>
    <p:extLst>
      <p:ext uri="{BB962C8B-B14F-4D97-AF65-F5344CB8AC3E}">
        <p14:creationId xmlns:p14="http://schemas.microsoft.com/office/powerpoint/2010/main" val="349005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8EE4E-CEC7-47CB-A631-7BD469B4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4000" dirty="0"/>
              <a:t>Тактика лечения в отношении левой верхней конечности:</a:t>
            </a:r>
            <a:endParaRPr lang="ru-UA" sz="4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7C5756-CB23-4A38-A9CA-9ED13C63C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3600" dirty="0"/>
              <a:t>Ампутация, формирование культи.</a:t>
            </a:r>
          </a:p>
          <a:p>
            <a:pPr marL="342900" indent="-342900">
              <a:buAutoNum type="arabicPeriod"/>
            </a:pPr>
            <a:r>
              <a:rPr lang="ru-RU" sz="3600" dirty="0"/>
              <a:t>Восстановительное лечение.</a:t>
            </a:r>
            <a:endParaRPr lang="ru-UA" sz="3600" dirty="0"/>
          </a:p>
        </p:txBody>
      </p:sp>
    </p:spTree>
    <p:extLst>
      <p:ext uri="{BB962C8B-B14F-4D97-AF65-F5344CB8AC3E}">
        <p14:creationId xmlns:p14="http://schemas.microsoft.com/office/powerpoint/2010/main" val="140634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C8BC72-ECE0-464D-B3AB-D4EBB72079A8}"/>
              </a:ext>
            </a:extLst>
          </p:cNvPr>
          <p:cNvSpPr/>
          <p:nvPr/>
        </p:nvSpPr>
        <p:spPr>
          <a:xfrm>
            <a:off x="119270" y="54879"/>
            <a:ext cx="116884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После произведенных противошоковых мероприятий в ургентном порядке произведено оперативное лечение в объеме: ПХО ран правой и левой верхней конечности, формирование культи на уровне с/3 правого предплечья. Открытая репозиция переломов обеих костей левого </a:t>
            </a:r>
            <a:r>
              <a:rPr lang="ru-RU" dirty="0" err="1"/>
              <a:t>предплечь</a:t>
            </a:r>
            <a:r>
              <a:rPr lang="ru-RU" dirty="0"/>
              <a:t>,  МОС АВФ,  </a:t>
            </a:r>
            <a:r>
              <a:rPr lang="ru-RU" dirty="0" err="1"/>
              <a:t>лапарацентез</a:t>
            </a:r>
            <a:r>
              <a:rPr lang="ru-RU" dirty="0"/>
              <a:t>, ПХО ран передней брюшной стенки, ревизия </a:t>
            </a:r>
            <a:r>
              <a:rPr lang="ru-RU" dirty="0" err="1"/>
              <a:t>сосудисто</a:t>
            </a:r>
            <a:r>
              <a:rPr lang="ru-RU" dirty="0"/>
              <a:t> нервных пучков левого предплечья, ревизия орбиты, ПХО раны верхнего века, ревизия склеры, ПХО раны </a:t>
            </a:r>
            <a:r>
              <a:rPr lang="ru-RU" dirty="0" err="1"/>
              <a:t>конъюктивы</a:t>
            </a:r>
            <a:r>
              <a:rPr lang="ru-RU" dirty="0"/>
              <a:t> левого глаза. На следующий день при совместном осмотре с микрохирургом выявлены признаки тромбоза левой лучевой артерии. Учитывая данные осмотра в ургентном порядке выполнено оперативное лечение в объеме: ревизия левой лучевой артерии  в н/3 (пульсация на лучевой артерии на протяжении 10,0 см отсутствует), пластика мягкотканого дефекта, дефекта лучевой артерии «китайским» венозным транзитным лоскутом включающий большую подкожную вену. 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AC0B93-634E-4FE1-A948-FA3403DD4B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1" y="3206879"/>
            <a:ext cx="2628066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E9EF95-9FAC-446D-BAA5-E4E10370F7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05" y="3206879"/>
            <a:ext cx="2810723" cy="34290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41561C-87D3-4E2B-A0C5-7F70215918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956" y="3206879"/>
            <a:ext cx="2810723" cy="34723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43FECB-F8FE-4849-A7D8-BA415933D7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173" y="3511912"/>
            <a:ext cx="3053036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9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006919-D303-4034-9BD1-101B011DBA26}"/>
              </a:ext>
            </a:extLst>
          </p:cNvPr>
          <p:cNvSpPr/>
          <p:nvPr/>
        </p:nvSpPr>
        <p:spPr>
          <a:xfrm>
            <a:off x="145774" y="198783"/>
            <a:ext cx="101114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послеоперационном периоде раны лица, передней брюшной стенки, культи правого предплечья зажили первичным натяжением. Рана по тыльной поверхности левого предплечья зажила вторичным натяжением, послеоперационный рубец без признаков воспаления. В области трансплантата по ладонной поверхности левого предплечья в послеоперационном периоде определялись участки сухого некроза, после снятия швов с трансплантата в нижней его части определялись участки грануляций размером до 1,0 см в Ø. Вторым этапом выполнено оперативное лечение в объеме: 1. Демонтаж АВФ стержневого типа. 2. О/репозиция перелома левой лучевой кости </a:t>
            </a:r>
            <a:r>
              <a:rPr lang="ru-RU" dirty="0" err="1"/>
              <a:t>интрамедулярный</a:t>
            </a:r>
            <a:r>
              <a:rPr lang="ru-RU" dirty="0"/>
              <a:t> МОС спицей. 3. О/репозиция перелома левой локтевой кости, </a:t>
            </a:r>
            <a:r>
              <a:rPr lang="ru-RU" dirty="0" err="1"/>
              <a:t>интрамедулярный</a:t>
            </a:r>
            <a:r>
              <a:rPr lang="ru-RU" dirty="0"/>
              <a:t> МОС спицей. 4. ВЧКО АВФ спице-стержневого типа левого предплечья.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3D2290-60FC-47D0-9E8C-F33EA16814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30" y="3338104"/>
            <a:ext cx="2806831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10F65B-779C-432C-A544-B1D378C666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70099" y="4108081"/>
            <a:ext cx="3519894" cy="19799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A05F30-BC7F-4892-91C7-05C1D6786B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831" y="3383552"/>
            <a:ext cx="2511352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0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A1C903-25F0-4365-93F6-EA4700FBE204}"/>
              </a:ext>
            </a:extLst>
          </p:cNvPr>
          <p:cNvSpPr/>
          <p:nvPr/>
        </p:nvSpPr>
        <p:spPr>
          <a:xfrm>
            <a:off x="185530" y="265043"/>
            <a:ext cx="101776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 этапе амбулаторного лечения произведено удаление спиц из лучевой и локтевой костей, удален стержень из </a:t>
            </a:r>
            <a:r>
              <a:rPr lang="en-US" dirty="0"/>
              <a:t>II </a:t>
            </a:r>
            <a:r>
              <a:rPr lang="ru-RU" dirty="0"/>
              <a:t>пястной кости, демонтирована рамка удерживающая кисть. Начата дозированная ЛФК левого л/з сустава. На фоне проводимой  терапии отмечается положительная динамика. Чувствительность пальцев кисти восстановлена.  Объем активных движений в области пальцев левой кисти в полном объеме за исключением </a:t>
            </a:r>
            <a:r>
              <a:rPr lang="en-US" dirty="0"/>
              <a:t>I </a:t>
            </a:r>
            <a:r>
              <a:rPr lang="ru-RU" dirty="0"/>
              <a:t>пальца (</a:t>
            </a:r>
            <a:r>
              <a:rPr lang="ru-RU" dirty="0" err="1"/>
              <a:t>качательные</a:t>
            </a:r>
            <a:r>
              <a:rPr lang="ru-RU" dirty="0"/>
              <a:t> движения в пястно-фаланговом суставе). А также определяются </a:t>
            </a:r>
            <a:r>
              <a:rPr lang="ru-RU" dirty="0" err="1"/>
              <a:t>качательные</a:t>
            </a:r>
            <a:r>
              <a:rPr lang="ru-RU" dirty="0"/>
              <a:t> движения в области левого л/з сустава.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2B62F7-F112-4E2A-B86F-108211E4C8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29234" y="2989608"/>
            <a:ext cx="4118113" cy="30885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2F62AC-903D-4321-BB32-A2D8E473EF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96235" y="3017340"/>
            <a:ext cx="4118115" cy="30885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E4CA4A-5D22-4FF1-943A-2BCE61CE55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75308" y="3005065"/>
            <a:ext cx="4100448" cy="30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16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577</TotalTime>
  <Words>809</Words>
  <Application>Microsoft Office PowerPoint</Application>
  <PresentationFormat>Широкоэкранный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Ион</vt:lpstr>
      <vt:lpstr>Клинический случай: взрывная травма</vt:lpstr>
      <vt:lpstr>Цель: использование комбинированной тактики лечения пострадавших с минно-взрывными повреждениями верхних конечностей для сохранения сегмента предплечья.</vt:lpstr>
      <vt:lpstr>Презентация PowerPoint</vt:lpstr>
      <vt:lpstr>Презентация PowerPoint</vt:lpstr>
      <vt:lpstr>Презентация PowerPoint</vt:lpstr>
      <vt:lpstr>Тактика лечения в отношении левой верхней конечности:</vt:lpstr>
      <vt:lpstr>Презентация PowerPoint</vt:lpstr>
      <vt:lpstr>Презентация PowerPoint</vt:lpstr>
      <vt:lpstr>Презентация PowerPoint</vt:lpstr>
      <vt:lpstr>Внешний вид больного на этапе лечения</vt:lpstr>
      <vt:lpstr>Рентгенограммы на этапе лечения в АВФ (8 мес. после оперативного лечения).</vt:lpstr>
      <vt:lpstr>Дальнейшая тактика лечения: 1. Демонтаж АВФ. 2. Пластика с использование аутотрансплантанта из гребня подвздошной кости. 3. Тунелизация по Беку. 4. Продолжить лечение в АВФ.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Merkulov Michael</dc:creator>
  <cp:lastModifiedBy>Дмитрий Смирнов</cp:lastModifiedBy>
  <cp:revision>25</cp:revision>
  <dcterms:created xsi:type="dcterms:W3CDTF">2018-05-24T19:31:18Z</dcterms:created>
  <dcterms:modified xsi:type="dcterms:W3CDTF">2018-05-29T11:40:26Z</dcterms:modified>
</cp:coreProperties>
</file>