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8" r:id="rId2"/>
    <p:sldId id="270" r:id="rId3"/>
    <p:sldId id="324" r:id="rId4"/>
    <p:sldId id="348" r:id="rId5"/>
    <p:sldId id="335" r:id="rId6"/>
    <p:sldId id="351" r:id="rId7"/>
    <p:sldId id="336" r:id="rId8"/>
    <p:sldId id="337" r:id="rId9"/>
    <p:sldId id="339" r:id="rId10"/>
    <p:sldId id="340" r:id="rId11"/>
    <p:sldId id="341" r:id="rId12"/>
    <p:sldId id="343" r:id="rId13"/>
    <p:sldId id="344" r:id="rId14"/>
    <p:sldId id="345" r:id="rId15"/>
    <p:sldId id="346" r:id="rId16"/>
    <p:sldId id="347" r:id="rId17"/>
    <p:sldId id="325" r:id="rId18"/>
    <p:sldId id="326" r:id="rId19"/>
    <p:sldId id="328" r:id="rId20"/>
    <p:sldId id="329" r:id="rId21"/>
    <p:sldId id="330" r:id="rId22"/>
    <p:sldId id="331" r:id="rId23"/>
    <p:sldId id="332" r:id="rId24"/>
    <p:sldId id="333" r:id="rId25"/>
    <p:sldId id="350" r:id="rId26"/>
    <p:sldId id="352" r:id="rId27"/>
    <p:sldId id="349" r:id="rId28"/>
    <p:sldId id="313" r:id="rId29"/>
    <p:sldId id="271" r:id="rId30"/>
  </p:sldIdLst>
  <p:sldSz cx="9144000" cy="5143500" type="screen16x9"/>
  <p:notesSz cx="6858000" cy="9144000"/>
  <p:defaultTextStyle>
    <a:defPPr>
      <a:defRPr lang="ru-RU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ECD6104B-09B8-4D13-AD9D-83DDA9BB3D6D}">
          <p14:sldIdLst>
            <p14:sldId id="268"/>
            <p14:sldId id="270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E1F3B"/>
    <a:srgbClr val="825EC0"/>
    <a:srgbClr val="FF2121"/>
    <a:srgbClr val="6E72A2"/>
    <a:srgbClr val="8B8EB5"/>
    <a:srgbClr val="19C3FF"/>
    <a:srgbClr val="75DBFF"/>
    <a:srgbClr val="13B2BA"/>
    <a:srgbClr val="FF4343"/>
    <a:srgbClr val="FF1D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104" y="-12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18C3A-353A-43ED-BC88-2785C7DCF388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DB5A9-FD04-47D0-B3E4-DB93A0C31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Методика остеосинтеза лодыжек УНСВФ схожа с представленной ранее для эпифиза плеча. И включает те же этапы: репозицию, внутрикостное введение спиц, изгибание и моделирование спиц по наружному кортикальному слою, надевание шайбы и фиксация ее винтами к кости.</a:t>
            </a: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B2BDAB-563E-4639-8DA5-D2E3042EBE4F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Для выполнения остеосинтеза УНСВФ через мини-доступы необходима С-дуга и предоперационное моделирование спиц по контуру лодыжек. </a:t>
            </a: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DD3F7C-2E76-4F06-9293-F83A2AEB941E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Общий ход малоинвазивнорго остеосинтеза УНСВФ через мини-доступы представлен следующим образом. Выполняют закрытую репозицию однозубым крючком. Затем  временно фиксируют отломки спицами и формируют внутрикостные каналы от верхушки лодыжки до проксимального отломка. Далее подкожно-субфасциально вводят отмоделированные спицы и имплантируют шайбу, фиксируя ее винтом к кости. 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E9CC1-2D46-46A5-A35F-384E62313409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Общий ход малоинвазивнорго остеосинтеза УНСВФ через мини-доступы представлен следующим образом. Выполняют закрытую репозицию однозубым крючком. Затем  временно фиксируют отломки спицами и формируют внутрикостные каналы от верхушки лодыжки до проксимального отломка. Далее подкожно-субфасциально вводят отмоделированные спицы и имплантируют шайбу, фиксируя ее винтом к кости. 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E9CC1-2D46-46A5-A35F-384E62313409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Общий ход малоинвазивнорго остеосинтеза УНСВФ через мини-доступы представлен следующим образом. Выполняют закрытую репозицию однозубым крючком. Затем  временно фиксируют отломки спицами и формируют внутрикостные каналы от верхушки лодыжки до проксимального отломка. Далее подкожно-субфасциально вводят отмоделированные спицы и имплантируют шайбу, фиксируя ее винтом к кости. 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E9CC1-2D46-46A5-A35F-384E62313409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Общий ход малоинвазивнорго остеосинтеза УНСВФ через мини-доступы представлен следующим образом. Выполняют закрытую репозицию однозубым крючком. Затем  временно фиксируют отломки спицами и формируют внутрикостные каналы от верхушки лодыжки до проксимального отломка. Далее подкожно-субфасциально вводят отмоделированные спицы и имплантируют шайбу, фиксируя ее винтом к кости. 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E9CC1-2D46-46A5-A35F-384E62313409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Общий ход малоинвазивнорго остеосинтеза УНСВФ через мини-доступы представлен следующим образом. Выполняют закрытую репозицию однозубым крючком. Затем  временно фиксируют отломки спицами и формируют внутрикостные каналы от верхушки лодыжки до проксимального отломка. Далее подкожно-субфасциально вводят отмоделированные спицы и имплантируют шайбу, фиксируя ее винтом к кости. 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E9CC1-2D46-46A5-A35F-384E62313409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Общий ход малоинвазивнорго остеосинтеза УНСВФ через мини-доступы представлен следующим образом. Выполняют закрытую репозицию однозубым крючком. Затем  временно фиксируют отломки спицами и формируют внутрикостные каналы от верхушки лодыжки до проксимального отломка. Далее подкожно-субфасциально вводят отмоделированные спицы и имплантируют шайбу, фиксируя ее винтом к кости. 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5E9CC1-2D46-46A5-A35F-384E62313409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1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85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71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75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440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80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84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83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292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211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506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C48E-AD59-44C4-B5B1-67B25ED3D003}" type="datetimeFigureOut">
              <a:rPr lang="ru-RU" smtClean="0"/>
              <a:pPr/>
              <a:t>29.06.2018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32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219069" y="3370821"/>
            <a:ext cx="2129427" cy="53091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Дорошев</a:t>
            </a:r>
          </a:p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 Евгеньевич</a:t>
            </a:r>
            <a:endPara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3A3BBD-7365-4C06-BD22-EEAE1F3E269A}"/>
              </a:ext>
            </a:extLst>
          </p:cNvPr>
          <p:cNvSpPr txBox="1"/>
          <p:nvPr/>
        </p:nvSpPr>
        <p:spPr>
          <a:xfrm>
            <a:off x="1842449" y="2124928"/>
            <a:ext cx="4984844" cy="71557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Остеосинтез лодыжек…</a:t>
            </a:r>
          </a:p>
          <a:p>
            <a:pPr algn="ctr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Альтернатива реальна?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5B424D-D124-4DF7-9EBD-55D5987021AC}"/>
              </a:ext>
            </a:extLst>
          </p:cNvPr>
          <p:cNvSpPr txBox="1"/>
          <p:nvPr/>
        </p:nvSpPr>
        <p:spPr>
          <a:xfrm>
            <a:off x="115227" y="2451623"/>
            <a:ext cx="1427314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r"/>
            <a:r>
              <a:rPr lang="ru-RU" sz="900" b="1" spc="45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ДОКЛАДЧИК</a:t>
            </a:r>
            <a:endParaRPr lang="ru-RU" sz="900" b="1" spc="4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7B402E-CCCD-42F2-9078-B5348E64EBE9}"/>
              </a:ext>
            </a:extLst>
          </p:cNvPr>
          <p:cNvSpPr txBox="1"/>
          <p:nvPr/>
        </p:nvSpPr>
        <p:spPr>
          <a:xfrm>
            <a:off x="492152" y="3854994"/>
            <a:ext cx="693940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r"/>
            <a:r>
              <a:rPr lang="ru-RU" sz="900" b="1" spc="4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F266C9F-1F82-4593-BD2C-EAE647F4A9BF}"/>
              </a:ext>
            </a:extLst>
          </p:cNvPr>
          <p:cNvSpPr/>
          <p:nvPr/>
        </p:nvSpPr>
        <p:spPr>
          <a:xfrm>
            <a:off x="3005547" y="4475185"/>
            <a:ext cx="2153308" cy="51552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Franklin Gothic Demi" panose="020B0703020102020204" pitchFamily="34" charset="0"/>
              </a:rPr>
              <a:t>11 - 13 апреля 2018</a:t>
            </a:r>
          </a:p>
          <a:p>
            <a:r>
              <a:rPr lang="ru-RU" sz="15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Санкт-Петербург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5B424D-D124-4DF7-9EBD-55D5987021AC}"/>
              </a:ext>
            </a:extLst>
          </p:cNvPr>
          <p:cNvSpPr txBox="1"/>
          <p:nvPr/>
        </p:nvSpPr>
        <p:spPr>
          <a:xfrm>
            <a:off x="0" y="3086243"/>
            <a:ext cx="1962314" cy="2077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900" b="1" spc="45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СО-ДОКЛАДЧИКИ</a:t>
            </a:r>
            <a:endParaRPr lang="ru-RU" sz="900" b="1" spc="4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147419" y="3135398"/>
            <a:ext cx="1079461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ДОКЛАДЧИК</a:t>
            </a:r>
            <a:endParaRPr lang="ru-RU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710"/>
          <a:stretch>
            <a:fillRect/>
          </a:stretch>
        </p:blipFill>
        <p:spPr bwMode="auto">
          <a:xfrm>
            <a:off x="1" y="3253596"/>
            <a:ext cx="2047164" cy="188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3571" y="0"/>
            <a:ext cx="1810430" cy="22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3A3BBD-7365-4C06-BD22-EEAE1F3E269A}"/>
              </a:ext>
            </a:extLst>
          </p:cNvPr>
          <p:cNvSpPr txBox="1"/>
          <p:nvPr/>
        </p:nvSpPr>
        <p:spPr>
          <a:xfrm>
            <a:off x="296840" y="1613137"/>
            <a:ext cx="4984844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случай</a:t>
            </a:r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167891" y="4097565"/>
            <a:ext cx="1430518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Со-ДОКЛАДЧИКИ</a:t>
            </a:r>
            <a:endParaRPr lang="ru-RU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229305" y="4701478"/>
            <a:ext cx="3071992" cy="30008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Ковалев Петр Владимирович</a:t>
            </a:r>
            <a:endPara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239541" y="4353460"/>
            <a:ext cx="3438679" cy="30008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Дубровин Григорий Михайлович</a:t>
            </a:r>
            <a:endPara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066" y="143301"/>
            <a:ext cx="3362423" cy="81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69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0051" y="87474"/>
            <a:ext cx="7854950" cy="357504"/>
          </a:xfrm>
        </p:spPr>
        <p:txBody>
          <a:bodyPr>
            <a:norm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малоинвазивного остеосинтеза лодыжек</a:t>
            </a:r>
          </a:p>
        </p:txBody>
      </p:sp>
      <p:pic>
        <p:nvPicPr>
          <p:cNvPr id="1026" name="Picture 2" descr="D:\YandexDisk\ковалев научка\снимки СВФ - ковалев\2016-05-11_23-09-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242" y="541309"/>
            <a:ext cx="6465201" cy="46021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0051" y="87474"/>
            <a:ext cx="7854950" cy="357504"/>
          </a:xfrm>
        </p:spPr>
        <p:txBody>
          <a:bodyPr>
            <a:norm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малоинвазивного остеосинтеза лодыжек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727" y="376570"/>
            <a:ext cx="8209127" cy="463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0051" y="87474"/>
            <a:ext cx="7854950" cy="357504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малоинвазивного остеосинтеза лодыжек</a:t>
            </a:r>
          </a:p>
        </p:txBody>
      </p:sp>
      <p:pic>
        <p:nvPicPr>
          <p:cNvPr id="2867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999" y="547456"/>
            <a:ext cx="7848837" cy="436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0051" y="87474"/>
            <a:ext cx="7854950" cy="357504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малоинвазивного остеосинтеза лодыжек</a:t>
            </a:r>
          </a:p>
        </p:txBody>
      </p:sp>
      <p:pic>
        <p:nvPicPr>
          <p:cNvPr id="2867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668" y="475613"/>
            <a:ext cx="8338834" cy="45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0051" y="87474"/>
            <a:ext cx="7854950" cy="357504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малоинвазивного остеосинтеза лодыжек</a:t>
            </a:r>
          </a:p>
        </p:txBody>
      </p:sp>
      <p:pic>
        <p:nvPicPr>
          <p:cNvPr id="2050" name="Picture 2" descr="D:\YandexDisk\ковалев научка\снимки СВФ - ковалев\2016-05-11_23-10-5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658" y="380350"/>
            <a:ext cx="8526440" cy="46198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00051" y="87474"/>
            <a:ext cx="7854950" cy="357504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малоинвазивного остеосинтеза лодыжек</a:t>
            </a:r>
          </a:p>
        </p:txBody>
      </p:sp>
      <p:pic>
        <p:nvPicPr>
          <p:cNvPr id="3074" name="Picture 2" descr="D:\YandexDisk\ковалев научка\снимки СВФ - ковалев\2016-05-11_23-11-0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865" y="388960"/>
            <a:ext cx="7308376" cy="47545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Слайд2"/>
          <p:cNvPicPr>
            <a:picLocks noChangeAspect="1" noChangeArrowheads="1"/>
          </p:cNvPicPr>
          <p:nvPr/>
        </p:nvPicPr>
        <p:blipFill>
          <a:blip r:embed="rId2"/>
          <a:srcRect l="5141" t="6863" r="9178"/>
          <a:stretch>
            <a:fillRect/>
          </a:stretch>
        </p:blipFill>
        <p:spPr bwMode="auto">
          <a:xfrm>
            <a:off x="0" y="428625"/>
            <a:ext cx="4298950" cy="262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Слайд10"/>
          <p:cNvPicPr>
            <a:picLocks noChangeAspect="1" noChangeArrowheads="1"/>
          </p:cNvPicPr>
          <p:nvPr/>
        </p:nvPicPr>
        <p:blipFill>
          <a:blip r:embed="rId3"/>
          <a:srcRect l="5090" t="6250" r="5858"/>
          <a:stretch>
            <a:fillRect/>
          </a:stretch>
        </p:blipFill>
        <p:spPr bwMode="auto">
          <a:xfrm>
            <a:off x="3986214" y="2089548"/>
            <a:ext cx="5157787" cy="305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902958" y="522027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#1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7"/>
          <p:cNvSpPr txBox="1">
            <a:spLocks noChangeArrowheads="1"/>
          </p:cNvSpPr>
          <p:nvPr/>
        </p:nvSpPr>
        <p:spPr bwMode="auto">
          <a:xfrm>
            <a:off x="1788710" y="3185261"/>
            <a:ext cx="1321514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2 </a:t>
            </a:r>
            <a:r>
              <a:rPr lang="ru-RU" sz="1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1" name="Picture 2" descr="C:\Users\AdminHP\Desktop\2016-02-26 01-25-06 Скриншот экрана.png"/>
          <p:cNvPicPr>
            <a:picLocks noChangeAspect="1" noChangeArrowheads="1"/>
          </p:cNvPicPr>
          <p:nvPr/>
        </p:nvPicPr>
        <p:blipFill>
          <a:blip r:embed="rId2"/>
          <a:srcRect l="19691" t="53125"/>
          <a:stretch>
            <a:fillRect/>
          </a:stretch>
        </p:blipFill>
        <p:spPr bwMode="auto">
          <a:xfrm>
            <a:off x="4072577" y="2463403"/>
            <a:ext cx="4857750" cy="268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 descr="C:\Users\AdminHP\Desktop\2016-02-26 01-25-06 Скриншот экрана.png"/>
          <p:cNvPicPr>
            <a:picLocks noChangeAspect="1" noChangeArrowheads="1"/>
          </p:cNvPicPr>
          <p:nvPr/>
        </p:nvPicPr>
        <p:blipFill>
          <a:blip r:embed="rId2"/>
          <a:srcRect l="21004" t="1042" r="1546" b="53125"/>
          <a:stretch>
            <a:fillRect/>
          </a:stretch>
        </p:blipFill>
        <p:spPr bwMode="auto">
          <a:xfrm>
            <a:off x="611592" y="276368"/>
            <a:ext cx="4429125" cy="247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773304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923430" y="153537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#1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dminHP\Desktop\2016-02-26 01-28-06 Скриншот экрана.png"/>
          <p:cNvPicPr>
            <a:picLocks noChangeAspect="1" noChangeArrowheads="1"/>
          </p:cNvPicPr>
          <p:nvPr/>
        </p:nvPicPr>
        <p:blipFill>
          <a:blip r:embed="rId2"/>
          <a:srcRect l="11842" t="47148" r="6580" b="3609"/>
          <a:stretch>
            <a:fillRect/>
          </a:stretch>
        </p:blipFill>
        <p:spPr bwMode="auto">
          <a:xfrm>
            <a:off x="2357438" y="2411017"/>
            <a:ext cx="4429125" cy="251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7"/>
          <p:cNvSpPr txBox="1">
            <a:spLocks noChangeArrowheads="1"/>
          </p:cNvSpPr>
          <p:nvPr/>
        </p:nvSpPr>
        <p:spPr bwMode="auto">
          <a:xfrm>
            <a:off x="450378" y="2416454"/>
            <a:ext cx="1659748" cy="392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sz="2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12 </a:t>
            </a:r>
            <a:r>
              <a:rPr lang="ru-RU" sz="21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</a:t>
            </a:r>
            <a:endParaRPr lang="ru-RU" sz="21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6" name="Picture 2" descr="C:\Users\AdminHP\Desktop\2016-02-26 01-28-06 Скриншот экрана.png"/>
          <p:cNvPicPr>
            <a:picLocks noChangeAspect="1" noChangeArrowheads="1"/>
          </p:cNvPicPr>
          <p:nvPr/>
        </p:nvPicPr>
        <p:blipFill>
          <a:blip r:embed="rId2"/>
          <a:srcRect b="63469"/>
          <a:stretch>
            <a:fillRect/>
          </a:stretch>
        </p:blipFill>
        <p:spPr bwMode="auto">
          <a:xfrm>
            <a:off x="270823" y="142663"/>
            <a:ext cx="6040793" cy="207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4773304" y="133066"/>
            <a:ext cx="4370696" cy="2763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#1</a:t>
            </a:r>
            <a:endParaRPr lang="ru-RU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360459" y="307075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831308" y="4666255"/>
            <a:ext cx="3105933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После операции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 descr="D:\YandexDisk\Р-снимки травма\колено_голень_стопа\2017-09-08 12-10-55.JPG"/>
          <p:cNvPicPr>
            <a:picLocks noChangeAspect="1" noChangeArrowheads="1"/>
          </p:cNvPicPr>
          <p:nvPr/>
        </p:nvPicPr>
        <p:blipFill>
          <a:blip r:embed="rId2" cstate="print"/>
          <a:srcRect l="28856" t="30846" r="28906" b="26169"/>
          <a:stretch>
            <a:fillRect/>
          </a:stretch>
        </p:blipFill>
        <p:spPr bwMode="auto">
          <a:xfrm rot="5400000">
            <a:off x="5904245" y="1701350"/>
            <a:ext cx="3408527" cy="252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D:\YandexDisk\Р-снимки травма\колено_голень_стопа\2017-09-08 12-10-44.JPG"/>
          <p:cNvPicPr>
            <a:picLocks noChangeAspect="1" noChangeArrowheads="1"/>
          </p:cNvPicPr>
          <p:nvPr/>
        </p:nvPicPr>
        <p:blipFill>
          <a:blip r:embed="rId3" cstate="print"/>
          <a:srcRect l="32438" t="25273" r="26816" b="34329"/>
          <a:stretch>
            <a:fillRect/>
          </a:stretch>
        </p:blipFill>
        <p:spPr bwMode="auto">
          <a:xfrm rot="5400000">
            <a:off x="3526330" y="1837242"/>
            <a:ext cx="3265229" cy="2333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049" y="133066"/>
            <a:ext cx="3539847" cy="2599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17311" y="2874987"/>
            <a:ext cx="3105933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До операции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368" y="873194"/>
            <a:ext cx="8485496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7674" algn="ctr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marL="27674" algn="ctr">
              <a:defRPr/>
            </a:pPr>
            <a:endParaRPr lang="ru-RU" alt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5503" algn="just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Показать одну из реальных альтернатив пластинам при остеосинтезе лодыжек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7006" y="1"/>
            <a:ext cx="1026995" cy="124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710"/>
          <a:stretch>
            <a:fillRect/>
          </a:stretch>
        </p:blipFill>
        <p:spPr bwMode="auto">
          <a:xfrm>
            <a:off x="1" y="4037907"/>
            <a:ext cx="1197590" cy="11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13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78725" y="1820696"/>
            <a:ext cx="3105933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После операции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2" descr="D:\YandexDisk\Р-снимки травма\колено_голень_стопа\2017-09-08 12-10-55.JPG"/>
          <p:cNvPicPr>
            <a:picLocks noChangeAspect="1" noChangeArrowheads="1"/>
          </p:cNvPicPr>
          <p:nvPr/>
        </p:nvPicPr>
        <p:blipFill>
          <a:blip r:embed="rId2" cstate="print"/>
          <a:srcRect l="28856" t="30846" r="28906" b="26169"/>
          <a:stretch>
            <a:fillRect/>
          </a:stretch>
        </p:blipFill>
        <p:spPr bwMode="auto">
          <a:xfrm rot="5400000">
            <a:off x="5934952" y="1087201"/>
            <a:ext cx="3408527" cy="2523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D:\YandexDisk\Р-снимки травма\колено_голень_стопа\2017-09-08 12-10-44.JPG"/>
          <p:cNvPicPr>
            <a:picLocks noChangeAspect="1" noChangeArrowheads="1"/>
          </p:cNvPicPr>
          <p:nvPr/>
        </p:nvPicPr>
        <p:blipFill>
          <a:blip r:embed="rId3" cstate="print"/>
          <a:srcRect l="32438" t="25273" r="26816" b="34329"/>
          <a:stretch>
            <a:fillRect/>
          </a:stretch>
        </p:blipFill>
        <p:spPr bwMode="auto">
          <a:xfrm rot="5400000">
            <a:off x="3423972" y="1161676"/>
            <a:ext cx="3265229" cy="2333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28850"/>
            <a:ext cx="3712369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1534093"/>
            <a:ext cx="3105933" cy="90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Удаление позиционного винта</a:t>
            </a:r>
          </a:p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(6 недель)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D:\YandexDisk\Р-снимки травма\колено_голень_стопа\Дударева СВФ\20171215_102923.jpg"/>
          <p:cNvPicPr>
            <a:picLocks noChangeAspect="1" noChangeArrowheads="1"/>
          </p:cNvPicPr>
          <p:nvPr/>
        </p:nvPicPr>
        <p:blipFill>
          <a:blip r:embed="rId2" cstate="print"/>
          <a:srcRect l="35125" t="12338" r="33532" b="28159"/>
          <a:stretch>
            <a:fillRect/>
          </a:stretch>
        </p:blipFill>
        <p:spPr bwMode="auto">
          <a:xfrm>
            <a:off x="3745214" y="1289713"/>
            <a:ext cx="2171090" cy="3091219"/>
          </a:xfrm>
          <a:prstGeom prst="rect">
            <a:avLst/>
          </a:prstGeom>
          <a:noFill/>
        </p:spPr>
      </p:pic>
      <p:pic>
        <p:nvPicPr>
          <p:cNvPr id="8195" name="Picture 3" descr="D:\YandexDisk\Р-снимки травма\колено_голень_стопа\Дударева СВФ\20171215_102931.jpg"/>
          <p:cNvPicPr>
            <a:picLocks noChangeAspect="1" noChangeArrowheads="1"/>
          </p:cNvPicPr>
          <p:nvPr/>
        </p:nvPicPr>
        <p:blipFill>
          <a:blip r:embed="rId3" cstate="print"/>
          <a:srcRect l="34826" t="20498" r="30249" b="24776"/>
          <a:stretch>
            <a:fillRect/>
          </a:stretch>
        </p:blipFill>
        <p:spPr bwMode="auto">
          <a:xfrm>
            <a:off x="6172201" y="1320421"/>
            <a:ext cx="2673894" cy="3142397"/>
          </a:xfrm>
          <a:prstGeom prst="rect">
            <a:avLst/>
          </a:prstGeom>
          <a:noFill/>
        </p:spPr>
      </p:pic>
      <p:pic>
        <p:nvPicPr>
          <p:cNvPr id="8196" name="Picture 4" descr="D:\YandexDisk\Р-снимки травма\колено_голень_стопа\Дударева СВФ\20171213_113818.jpg"/>
          <p:cNvPicPr>
            <a:picLocks noChangeAspect="1" noChangeArrowheads="1"/>
          </p:cNvPicPr>
          <p:nvPr/>
        </p:nvPicPr>
        <p:blipFill>
          <a:blip r:embed="rId4" cstate="print"/>
          <a:srcRect l="24677" t="10945" r="6070" b="31343"/>
          <a:stretch>
            <a:fillRect/>
          </a:stretch>
        </p:blipFill>
        <p:spPr bwMode="auto">
          <a:xfrm>
            <a:off x="0" y="2599899"/>
            <a:ext cx="3742215" cy="2338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1534093"/>
            <a:ext cx="3105933" cy="90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Удаление позиционного винта</a:t>
            </a:r>
          </a:p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(6 недель)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D:\YandexDisk\Р-снимки травма\колено_голень_стопа\Дударева СВФ\20171215_102923.jpg"/>
          <p:cNvPicPr>
            <a:picLocks noChangeAspect="1" noChangeArrowheads="1"/>
          </p:cNvPicPr>
          <p:nvPr/>
        </p:nvPicPr>
        <p:blipFill>
          <a:blip r:embed="rId2" cstate="print"/>
          <a:srcRect l="35125" t="12338" r="33532" b="28159"/>
          <a:stretch>
            <a:fillRect/>
          </a:stretch>
        </p:blipFill>
        <p:spPr bwMode="auto">
          <a:xfrm>
            <a:off x="3745214" y="1289713"/>
            <a:ext cx="2171090" cy="3091219"/>
          </a:xfrm>
          <a:prstGeom prst="rect">
            <a:avLst/>
          </a:prstGeom>
          <a:noFill/>
        </p:spPr>
      </p:pic>
      <p:pic>
        <p:nvPicPr>
          <p:cNvPr id="8195" name="Picture 3" descr="D:\YandexDisk\Р-снимки травма\колено_голень_стопа\Дударева СВФ\20171215_102931.jpg"/>
          <p:cNvPicPr>
            <a:picLocks noChangeAspect="1" noChangeArrowheads="1"/>
          </p:cNvPicPr>
          <p:nvPr/>
        </p:nvPicPr>
        <p:blipFill>
          <a:blip r:embed="rId3" cstate="print"/>
          <a:srcRect l="34826" t="20498" r="30249" b="24776"/>
          <a:stretch>
            <a:fillRect/>
          </a:stretch>
        </p:blipFill>
        <p:spPr bwMode="auto">
          <a:xfrm>
            <a:off x="6172201" y="1320421"/>
            <a:ext cx="2673894" cy="3142397"/>
          </a:xfrm>
          <a:prstGeom prst="rect">
            <a:avLst/>
          </a:prstGeom>
          <a:noFill/>
        </p:spPr>
      </p:pic>
      <p:pic>
        <p:nvPicPr>
          <p:cNvPr id="9218" name="Picture 2" descr="D:\YandexDisk\Р-снимки травма\колено_голень_стопа\Дударева СВФ\20171213_113829.jpg"/>
          <p:cNvPicPr>
            <a:picLocks noChangeAspect="1" noChangeArrowheads="1"/>
          </p:cNvPicPr>
          <p:nvPr/>
        </p:nvPicPr>
        <p:blipFill>
          <a:blip r:embed="rId4" cstate="print"/>
          <a:srcRect l="36169" t="7562" r="5174" b="24776"/>
          <a:stretch>
            <a:fillRect/>
          </a:stretch>
        </p:blipFill>
        <p:spPr bwMode="auto">
          <a:xfrm>
            <a:off x="1" y="2507776"/>
            <a:ext cx="3173104" cy="2507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50377" y="2097064"/>
            <a:ext cx="3105933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Через 8 </a:t>
            </a:r>
            <a:r>
              <a:rPr lang="ru-RU" sz="1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мес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D:\YandexDisk\Р-снимки травма\колено_голень_стопа\Дударева СВФ\20180221_100246.jpg"/>
          <p:cNvPicPr>
            <a:picLocks noChangeAspect="1" noChangeArrowheads="1"/>
          </p:cNvPicPr>
          <p:nvPr/>
        </p:nvPicPr>
        <p:blipFill>
          <a:blip r:embed="rId2" cstate="print"/>
          <a:srcRect l="36020" t="30050" b="14229"/>
          <a:stretch>
            <a:fillRect/>
          </a:stretch>
        </p:blipFill>
        <p:spPr bwMode="auto">
          <a:xfrm>
            <a:off x="235424" y="2617224"/>
            <a:ext cx="3828197" cy="234714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7867" y="981195"/>
            <a:ext cx="4716438" cy="403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50377" y="1759281"/>
            <a:ext cx="3105933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Через 8 </a:t>
            </a:r>
            <a:r>
              <a:rPr lang="ru-RU" sz="1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мес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7867" y="981195"/>
            <a:ext cx="4716438" cy="403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D:\YandexDisk\Р-снимки травма\колено_голень_стопа\Дударева СВФ\20180221_100234.jpg"/>
          <p:cNvPicPr>
            <a:picLocks noChangeAspect="1" noChangeArrowheads="1"/>
          </p:cNvPicPr>
          <p:nvPr/>
        </p:nvPicPr>
        <p:blipFill>
          <a:blip r:embed="rId3" cstate="print"/>
          <a:srcRect l="36766" t="20100" r="18906" b="11045"/>
          <a:stretch>
            <a:fillRect/>
          </a:stretch>
        </p:blipFill>
        <p:spPr bwMode="auto">
          <a:xfrm>
            <a:off x="245660" y="2088108"/>
            <a:ext cx="3940790" cy="3055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4953" y="483002"/>
            <a:ext cx="8362665" cy="47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Стабильность остеосинтеза / тактика реабилитации?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Стабильный / дозированная осевая нагрузка без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ортеза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Стабильный / дозированная осевая нагрузка + съемный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ортез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Нестабильный / без осевой нагрузки + постоянная внешняя иммобилизация / без движения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42249" y="263052"/>
            <a:ext cx="8362665" cy="47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Стабильность остеосинтеза / тактика реабилитации?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Стабильный / дозированная осевая нагрузка без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ортеза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Стабильный / дозированная осевая нагрузка + съемный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ортез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Нестабильный / без осевой нагрузки + постоянная внешняя иммобилизация / без движения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оловина рамки 3"/>
          <p:cNvSpPr/>
          <p:nvPr/>
        </p:nvSpPr>
        <p:spPr>
          <a:xfrm>
            <a:off x="163773" y="1856096"/>
            <a:ext cx="313899" cy="996287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оловина рамки 4"/>
          <p:cNvSpPr/>
          <p:nvPr/>
        </p:nvSpPr>
        <p:spPr>
          <a:xfrm flipH="1" flipV="1">
            <a:off x="8543497" y="1665027"/>
            <a:ext cx="354842" cy="982638"/>
          </a:xfrm>
          <a:prstGeom prst="halfFrame">
            <a:avLst>
              <a:gd name="adj1" fmla="val 33333"/>
              <a:gd name="adj2" fmla="val 2948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498" y="0"/>
            <a:ext cx="8341341" cy="470848"/>
          </a:xfrm>
        </p:spPr>
        <p:txBody>
          <a:bodyPr>
            <a:noAutofit/>
          </a:bodyPr>
          <a:lstStyle/>
          <a:p>
            <a:pPr algn="just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Стабильность остеосинтеза / тактика реабилитации?</a:t>
            </a:r>
            <a:endParaRPr lang="ru-RU" sz="2700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68489" y="1054289"/>
          <a:ext cx="8444554" cy="3858906"/>
        </p:xfrm>
        <a:graphic>
          <a:graphicData uri="http://schemas.openxmlformats.org/drawingml/2006/table">
            <a:tbl>
              <a:tblPr/>
              <a:tblGrid>
                <a:gridCol w="3429690"/>
                <a:gridCol w="2664146"/>
                <a:gridCol w="2350718"/>
              </a:tblGrid>
              <a:tr h="1034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фиксатора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500" b="1">
                          <a:latin typeface="Times New Roman"/>
                          <a:ea typeface="Times New Roman"/>
                          <a:cs typeface="Times New Roman"/>
                        </a:rPr>
                        <a:t>Нагрузка предела упругости,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5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5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500" b="1" baseline="-25000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ru-RU" sz="1500" b="1">
                          <a:latin typeface="Times New Roman"/>
                          <a:ea typeface="Times New Roman"/>
                          <a:cs typeface="Times New Roman"/>
                        </a:rPr>
                        <a:t> (Н)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500" b="1" dirty="0">
                          <a:latin typeface="Times New Roman"/>
                          <a:ea typeface="Times New Roman"/>
                          <a:cs typeface="Times New Roman"/>
                        </a:rPr>
                        <a:t>Предел прочности, </a:t>
                      </a:r>
                      <a:r>
                        <a:rPr lang="en-US" sz="1500" b="1" dirty="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500" b="1" baseline="-25000" dirty="0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ru-RU" sz="1500" b="1" dirty="0">
                          <a:latin typeface="Times New Roman"/>
                          <a:ea typeface="Times New Roman"/>
                          <a:cs typeface="Times New Roman"/>
                        </a:rPr>
                        <a:t> (Н)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9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Третьтрубчатая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пластина 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68,0±15,04*</a:t>
                      </a:r>
                      <a:r>
                        <a:rPr lang="ru-RU" sz="1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146,8±4,55*</a:t>
                      </a:r>
                      <a:r>
                        <a:rPr lang="ru-RU" sz="1800" b="1" baseline="30000">
                          <a:latin typeface="Times New Roman"/>
                          <a:ea typeface="Times New Roman"/>
                          <a:cs typeface="Times New Roman"/>
                        </a:rPr>
                        <a:t>2, 3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9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Остеосинтез  по Веберу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77,4±11,97*</a:t>
                      </a:r>
                      <a:r>
                        <a:rPr lang="ru-RU" sz="1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177,4±9,2*</a:t>
                      </a:r>
                      <a:r>
                        <a:rPr lang="ru-RU" sz="1800" b="1" baseline="30000">
                          <a:latin typeface="Times New Roman"/>
                          <a:ea typeface="Times New Roman"/>
                          <a:cs typeface="Times New Roman"/>
                        </a:rPr>
                        <a:t>1, 3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03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Напряженный 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спицевинтовой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 фиксатор 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107,0±19,6*</a:t>
                      </a:r>
                      <a:r>
                        <a:rPr lang="ru-RU" sz="1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1, 2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229,0±7,23*</a:t>
                      </a:r>
                      <a:r>
                        <a:rPr lang="ru-RU" sz="1800" b="1" baseline="30000" dirty="0">
                          <a:latin typeface="Times New Roman"/>
                          <a:ea typeface="Times New Roman"/>
                          <a:cs typeface="Times New Roman"/>
                        </a:rPr>
                        <a:t>1, 2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81084" y="552735"/>
            <a:ext cx="8341341" cy="470848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Результаты механических испытаний</a:t>
            </a:r>
            <a:endParaRPr lang="ru-RU" sz="2700" dirty="0">
              <a:solidFill>
                <a:srgbClr val="C0000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53620" y="87474"/>
            <a:ext cx="7765322" cy="35923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Выводы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5225" y="678431"/>
            <a:ext cx="8643998" cy="3160002"/>
          </a:xfrm>
        </p:spPr>
        <p:txBody>
          <a:bodyPr>
            <a:noAutofit/>
          </a:bodyPr>
          <a:lstStyle/>
          <a:p>
            <a:pPr marL="0" indent="14288" algn="just">
              <a:buNone/>
              <a:defRPr/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Малотравматичный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остеосинтез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спицевинтовым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фиксатором …</a:t>
            </a:r>
          </a:p>
          <a:p>
            <a:pPr indent="-229494" algn="just">
              <a:buFont typeface="Wingdings 2" charset="2"/>
              <a:buChar char="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соответствует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требованиям малоинвазивной ортопедической хирургии </a:t>
            </a:r>
          </a:p>
          <a:p>
            <a:pPr indent="-229494" algn="just">
              <a:buFont typeface="Wingdings 2" charset="2"/>
              <a:buChar char="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применяться в клинической травматологии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 из альтернативных методов фиксации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переломов лодыжек</a:t>
            </a:r>
          </a:p>
          <a:p>
            <a:pPr indent="-229494" algn="just">
              <a:buFont typeface="Wingdings 2" charset="2"/>
              <a:buChar char="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Учитывая его конструктивные особенности, может быть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методом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выбора при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переломах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фоне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остеопороза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многооскольчатых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переломах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DE63FF-EA3C-4BF7-A63D-54F0EB16B14C}"/>
              </a:ext>
            </a:extLst>
          </p:cNvPr>
          <p:cNvSpPr txBox="1"/>
          <p:nvPr/>
        </p:nvSpPr>
        <p:spPr>
          <a:xfrm>
            <a:off x="1179722" y="1139979"/>
            <a:ext cx="6784558" cy="133113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ru-RU" sz="4100" b="1" dirty="0">
                <a:solidFill>
                  <a:srgbClr val="9E1F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8779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Слайд2"/>
          <p:cNvPicPr>
            <a:picLocks noChangeAspect="1" noChangeArrowheads="1"/>
          </p:cNvPicPr>
          <p:nvPr/>
        </p:nvPicPr>
        <p:blipFill>
          <a:blip r:embed="rId2"/>
          <a:srcRect l="5141" t="17247" r="9178"/>
          <a:stretch>
            <a:fillRect/>
          </a:stretch>
        </p:blipFill>
        <p:spPr bwMode="auto">
          <a:xfrm>
            <a:off x="0" y="603913"/>
            <a:ext cx="4829276" cy="3275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892724" y="513710"/>
            <a:ext cx="4073855" cy="299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Мужчина, 55 л.</a:t>
            </a: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Закрытый «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трехлодыжечный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перелом</a:t>
            </a: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3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#1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8177" y="2141083"/>
            <a:ext cx="2731188" cy="276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26743" y="4022678"/>
            <a:ext cx="3105933" cy="34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При поступлении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872251" y="561690"/>
            <a:ext cx="4125035" cy="145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Женщина, 66 л.</a:t>
            </a:r>
          </a:p>
          <a:p>
            <a:pPr algn="just"/>
            <a:endParaRPr lang="ru-RU" sz="1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Закрытый «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трехлодыжечный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» перелом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99196" y="4155744"/>
            <a:ext cx="3105933" cy="34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При поступлении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241"/>
            <a:ext cx="4882487" cy="3586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8177" y="2141083"/>
            <a:ext cx="2731188" cy="276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49574" y="483003"/>
            <a:ext cx="7728044" cy="407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  <a:r>
              <a:rPr lang="ru-RU" sz="27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погружного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остеосинтеза?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МОС пластиной, «стандартные» 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МОС пластиной, мини-доступы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MIPO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МОС винтами и спицами, мини-доступы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49574" y="483003"/>
            <a:ext cx="7728044" cy="407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  <a:r>
              <a:rPr lang="ru-RU" sz="27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погружного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остеосинтеза?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МОС пластиной, «стандартные» 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МОС пластиной, мини-доступы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MIPO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МОС винтами и спицами, мини-доступы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86603" y="2770495"/>
            <a:ext cx="518615" cy="31389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flipH="1">
            <a:off x="6796585" y="2811438"/>
            <a:ext cx="532263" cy="32754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122830" y="174009"/>
            <a:ext cx="3623482" cy="3357350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/>
          <a:p>
            <a:pPr marL="171446" indent="-171446" algn="ctr">
              <a:lnSpc>
                <a:spcPct val="120000"/>
              </a:lnSpc>
              <a:defRPr/>
            </a:pPr>
            <a:r>
              <a:rPr lang="ru-RU" sz="1500" b="1" dirty="0" smtClean="0">
                <a:solidFill>
                  <a:srgbClr val="9E1F3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УПРУГО-НАПРЯЖЕННЫЙ</a:t>
            </a:r>
          </a:p>
          <a:p>
            <a:pPr marL="171446" indent="-171446" algn="ctr">
              <a:lnSpc>
                <a:spcPct val="120000"/>
              </a:lnSpc>
              <a:defRPr/>
            </a:pPr>
            <a:r>
              <a:rPr lang="ru-RU" sz="1500" b="1" dirty="0" smtClean="0">
                <a:solidFill>
                  <a:srgbClr val="9E1F3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СПИЦЕВИНТОВОЙ</a:t>
            </a:r>
          </a:p>
          <a:p>
            <a:pPr marL="171446" indent="-171446" algn="ctr">
              <a:lnSpc>
                <a:spcPct val="120000"/>
              </a:lnSpc>
              <a:defRPr/>
            </a:pPr>
            <a:r>
              <a:rPr lang="ru-RU" sz="1500" b="1" dirty="0" smtClean="0">
                <a:solidFill>
                  <a:srgbClr val="9E1F3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ФИКСАТОР</a:t>
            </a:r>
            <a:r>
              <a:rPr lang="ru-RU" sz="2400" b="1" dirty="0" smtClean="0">
                <a:solidFill>
                  <a:srgbClr val="9E1F3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Wingdings" pitchFamily="2" charset="2"/>
              <a:buChar char="v"/>
              <a:defRPr/>
            </a:pP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Спицы диаметром 1,5 мм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defRPr/>
            </a:pPr>
            <a:endParaRPr lang="ru-RU" sz="15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v"/>
              <a:defRPr/>
            </a:pPr>
            <a:r>
              <a:rPr lang="en-US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Кортикальные винты 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диаметром 3,5 мм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ru-RU" sz="15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v"/>
              <a:defRPr/>
            </a:pPr>
            <a:r>
              <a:rPr lang="en-US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Фиксирующая шайба 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оригинальной </a:t>
            </a:r>
            <a:endParaRPr lang="en-US" sz="15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конструкции.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171446" indent="-171446" algn="just">
              <a:lnSpc>
                <a:spcPct val="90000"/>
              </a:lnSpc>
              <a:spcBef>
                <a:spcPts val="750"/>
              </a:spcBef>
              <a:defRPr/>
            </a:pP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3622" y="793339"/>
            <a:ext cx="3262053" cy="316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817146"/>
            <a:ext cx="4267200" cy="13263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5639" y="0"/>
            <a:ext cx="2138362" cy="22288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584" y="3498057"/>
            <a:ext cx="3636963" cy="164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13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8054" y="0"/>
            <a:ext cx="4830323" cy="378562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Методика остеосинтеза лодыжек СВФ</a:t>
            </a:r>
            <a:endParaRPr lang="ru-RU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5603" name="Picture 2" descr="C:\Users\AdminHP\Desktop\2016-02-25 20-40-14 Скриншот экрана.png"/>
          <p:cNvPicPr>
            <a:picLocks noChangeAspect="1" noChangeArrowheads="1"/>
          </p:cNvPicPr>
          <p:nvPr/>
        </p:nvPicPr>
        <p:blipFill>
          <a:blip r:embed="rId3"/>
          <a:srcRect l="29192" t="3125" r="21396"/>
          <a:stretch>
            <a:fillRect/>
          </a:stretch>
        </p:blipFill>
        <p:spPr bwMode="auto">
          <a:xfrm>
            <a:off x="179390" y="3053955"/>
            <a:ext cx="2039937" cy="189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Users\AdminHP\Desktop\2016-02-25 20-39-36 Скриншот экрана.png"/>
          <p:cNvPicPr>
            <a:picLocks noChangeAspect="1" noChangeArrowheads="1"/>
          </p:cNvPicPr>
          <p:nvPr/>
        </p:nvPicPr>
        <p:blipFill>
          <a:blip r:embed="rId4"/>
          <a:srcRect l="12093" t="916" r="3262"/>
          <a:stretch>
            <a:fillRect/>
          </a:stretch>
        </p:blipFill>
        <p:spPr bwMode="auto">
          <a:xfrm>
            <a:off x="6234113" y="434580"/>
            <a:ext cx="2868612" cy="184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C:\Users\AdminHP\Desktop\2016-02-25 20-38-28 Скриншот экрана.png"/>
          <p:cNvPicPr>
            <a:picLocks noChangeAspect="1" noChangeArrowheads="1"/>
          </p:cNvPicPr>
          <p:nvPr/>
        </p:nvPicPr>
        <p:blipFill>
          <a:blip r:embed="rId5"/>
          <a:srcRect l="23154" r="19800"/>
          <a:stretch>
            <a:fillRect/>
          </a:stretch>
        </p:blipFill>
        <p:spPr bwMode="auto">
          <a:xfrm>
            <a:off x="4181476" y="469106"/>
            <a:ext cx="18811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 descr="C:\Users\AdminHP\Desktop\2016-02-25 20-38-08 Скриншот экрана.png"/>
          <p:cNvPicPr>
            <a:picLocks noChangeAspect="1" noChangeArrowheads="1"/>
          </p:cNvPicPr>
          <p:nvPr/>
        </p:nvPicPr>
        <p:blipFill>
          <a:blip r:embed="rId6"/>
          <a:srcRect l="26785" r="18785"/>
          <a:stretch>
            <a:fillRect/>
          </a:stretch>
        </p:blipFill>
        <p:spPr bwMode="auto">
          <a:xfrm>
            <a:off x="2224090" y="453631"/>
            <a:ext cx="1785937" cy="18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3" descr="C:\Users\AdminHP\Desktop\2016-02-25 20-36-43 Скриншот экрана.png"/>
          <p:cNvPicPr>
            <a:picLocks noChangeAspect="1" noChangeArrowheads="1"/>
          </p:cNvPicPr>
          <p:nvPr/>
        </p:nvPicPr>
        <p:blipFill>
          <a:blip r:embed="rId7"/>
          <a:srcRect l="22659" r="21706"/>
          <a:stretch>
            <a:fillRect/>
          </a:stretch>
        </p:blipFill>
        <p:spPr bwMode="auto">
          <a:xfrm>
            <a:off x="257177" y="453629"/>
            <a:ext cx="18256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1651002" y="1977629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Овал 15"/>
          <p:cNvSpPr/>
          <p:nvPr/>
        </p:nvSpPr>
        <p:spPr>
          <a:xfrm>
            <a:off x="3532188" y="1941910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Овал 16"/>
          <p:cNvSpPr/>
          <p:nvPr/>
        </p:nvSpPr>
        <p:spPr>
          <a:xfrm>
            <a:off x="5630865" y="1959769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8670927" y="1935956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Овал 18"/>
          <p:cNvSpPr/>
          <p:nvPr/>
        </p:nvSpPr>
        <p:spPr>
          <a:xfrm>
            <a:off x="1812927" y="4623197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5613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39963" y="3063479"/>
            <a:ext cx="2292350" cy="128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Рисунок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57713" y="3063481"/>
            <a:ext cx="4545012" cy="188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/>
          <p:nvPr/>
        </p:nvSpPr>
        <p:spPr>
          <a:xfrm>
            <a:off x="4113213" y="4032647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Овал 24"/>
          <p:cNvSpPr/>
          <p:nvPr/>
        </p:nvSpPr>
        <p:spPr>
          <a:xfrm>
            <a:off x="6659564" y="4623197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21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31913" y="2439593"/>
            <a:ext cx="6958012" cy="530913"/>
          </a:xfrm>
          <a:prstGeom prst="rect">
            <a:avLst/>
          </a:prstGeom>
          <a:solidFill>
            <a:srgbClr val="FFFF00"/>
          </a:solidFill>
        </p:spPr>
        <p:txBody>
          <a:bodyPr lIns="68579" tIns="34289" rIns="68579" bIns="34289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этапы остеосинтеза; </a:t>
            </a:r>
            <a:r>
              <a:rPr lang="ru-RU" sz="1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 спиц в шайбе;</a:t>
            </a:r>
          </a:p>
          <a:p>
            <a:pPr>
              <a:defRPr/>
            </a:pPr>
            <a:r>
              <a:rPr lang="ru-RU" sz="1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схема МОС переломов лодыжек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81001" y="0"/>
            <a:ext cx="7854950" cy="411510"/>
          </a:xfrm>
        </p:spPr>
        <p:txBody>
          <a:bodyPr>
            <a:norm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Малотравматичный остеосинтез СВФ </a:t>
            </a:r>
          </a:p>
        </p:txBody>
      </p:sp>
      <p:pic>
        <p:nvPicPr>
          <p:cNvPr id="27651" name="Picture 2" descr="Слайд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6" y="519113"/>
            <a:ext cx="4219575" cy="2371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65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4" y="1815704"/>
            <a:ext cx="3852862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998694"/>
            <a:ext cx="4032448" cy="59406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lIns="68579" tIns="34289" rIns="68579" bIns="34289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Предоперационное моделирование спиц</a:t>
            </a:r>
            <a:endParaRPr lang="ru-RU" sz="1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959561" y="951570"/>
            <a:ext cx="4032448" cy="59406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lIns="68579" tIns="34289" rIns="68579" bIns="34289"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Trebuchet MS" panose="020B0603020202020204" pitchFamily="34" charset="0"/>
                <a:cs typeface="Trebuchet M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sto MT" panose="02040603050505030304" pitchFamily="18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С-дуга</a:t>
            </a:r>
            <a:endParaRPr lang="ru-RU" sz="1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845</Words>
  <Application>Microsoft Office PowerPoint</Application>
  <PresentationFormat>Экран (16:9)</PresentationFormat>
  <Paragraphs>156</Paragraphs>
  <Slides>29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Стабильность остеосинтеза / тактика реабилитации?</vt:lpstr>
      <vt:lpstr>Выводы</vt:lpstr>
      <vt:lpstr>Слайд 29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61</cp:revision>
  <dcterms:created xsi:type="dcterms:W3CDTF">2017-05-15T08:45:08Z</dcterms:created>
  <dcterms:modified xsi:type="dcterms:W3CDTF">2018-06-29T07:04:13Z</dcterms:modified>
</cp:coreProperties>
</file>