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70" r:id="rId3"/>
    <p:sldId id="384" r:id="rId4"/>
    <p:sldId id="391" r:id="rId5"/>
    <p:sldId id="393" r:id="rId6"/>
    <p:sldId id="395" r:id="rId7"/>
    <p:sldId id="374" r:id="rId8"/>
    <p:sldId id="375" r:id="rId9"/>
    <p:sldId id="376" r:id="rId10"/>
    <p:sldId id="377" r:id="rId11"/>
    <p:sldId id="385" r:id="rId12"/>
    <p:sldId id="396" r:id="rId13"/>
    <p:sldId id="392" r:id="rId14"/>
    <p:sldId id="350" r:id="rId15"/>
    <p:sldId id="397" r:id="rId16"/>
    <p:sldId id="398" r:id="rId17"/>
    <p:sldId id="400" r:id="rId18"/>
    <p:sldId id="313" r:id="rId19"/>
    <p:sldId id="271" r:id="rId20"/>
  </p:sldIdLst>
  <p:sldSz cx="9144000" cy="5143500" type="screen16x9"/>
  <p:notesSz cx="6858000" cy="9144000"/>
  <p:defaultTextStyle>
    <a:defPPr>
      <a:defRPr lang="ru-RU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CD6104B-09B8-4D13-AD9D-83DDA9BB3D6D}">
          <p14:sldIdLst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E1F3B"/>
    <a:srgbClr val="825EC0"/>
    <a:srgbClr val="FF2121"/>
    <a:srgbClr val="6E72A2"/>
    <a:srgbClr val="8B8EB5"/>
    <a:srgbClr val="19C3FF"/>
    <a:srgbClr val="75DBFF"/>
    <a:srgbClr val="13B2BA"/>
    <a:srgbClr val="FF4343"/>
    <a:srgbClr val="FF1D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1098" y="-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18C3A-353A-43ED-BC88-2785C7DCF388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DB5A9-FD04-47D0-B3E4-DB93A0C31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Методика остеосинтеза шейки бедренной кости УНСВФ малотравматичная и производится из мини-доступа в подвертельной области с применением С-дуги и специального направителя. После закрытой репозиции отломков шейки бедренной кости через мини-доступ накостная шайба и V-образные спицы имплантируются внутрикостно по оси шейки бедра используя специальный направитель. </a:t>
            </a:r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683190-FE7B-41A9-AF08-0A710F87A6B0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 помощью прижимной шайбы и компрессионного винта создается вторичное напряжение всего имплантата.</a:t>
            </a:r>
          </a:p>
          <a:p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190E47-8D64-49B5-9B9E-FA4B2099C776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40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611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85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71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85900"/>
            <a:ext cx="8229600" cy="30861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ED9F-6A13-4CB9-B29A-5E21B37B2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875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44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80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40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484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83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29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211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100"/>
            </a:lvl2pPr>
            <a:lvl3pPr marL="685783" indent="0">
              <a:buNone/>
              <a:defRPr sz="900"/>
            </a:lvl3pPr>
            <a:lvl4pPr marL="1028675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8" indent="0">
              <a:buNone/>
              <a:defRPr sz="800"/>
            </a:lvl7pPr>
            <a:lvl8pPr marL="2400240" indent="0">
              <a:buNone/>
              <a:defRPr sz="800"/>
            </a:lvl8pPr>
            <a:lvl9pPr marL="274313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06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C48E-AD59-44C4-B5B1-67B25ED3D003}" type="datetimeFigureOut">
              <a:rPr lang="ru-RU" smtClean="0"/>
              <a:pPr/>
              <a:t>30.06.2018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E645-FAEC-4148-8377-603C59265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832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EC5C8B-8E1B-4849-A14B-7443AEE19E90}"/>
              </a:ext>
            </a:extLst>
          </p:cNvPr>
          <p:cNvSpPr txBox="1"/>
          <p:nvPr/>
        </p:nvSpPr>
        <p:spPr>
          <a:xfrm>
            <a:off x="5219069" y="3370821"/>
            <a:ext cx="2129427" cy="53091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Дорошев</a:t>
            </a:r>
          </a:p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Михаил Евгеньевич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3A3BBD-7365-4C06-BD22-EEAE1F3E269A}"/>
              </a:ext>
            </a:extLst>
          </p:cNvPr>
          <p:cNvSpPr txBox="1"/>
          <p:nvPr/>
        </p:nvSpPr>
        <p:spPr>
          <a:xfrm>
            <a:off x="1119116" y="2124928"/>
            <a:ext cx="6537277" cy="71557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Остеосинтез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шейки бедра…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Еще одна альтернатива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5B424D-D124-4DF7-9EBD-55D5987021AC}"/>
              </a:ext>
            </a:extLst>
          </p:cNvPr>
          <p:cNvSpPr txBox="1"/>
          <p:nvPr/>
        </p:nvSpPr>
        <p:spPr>
          <a:xfrm>
            <a:off x="115227" y="2451623"/>
            <a:ext cx="1427314" cy="20774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/>
            <a:r>
              <a:rPr lang="ru-RU" sz="900" b="1" spc="4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ДОКЛАДЧИК</a:t>
            </a:r>
            <a:endParaRPr lang="ru-RU" sz="900" b="1" spc="4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7B402E-CCCD-42F2-9078-B5348E64EBE9}"/>
              </a:ext>
            </a:extLst>
          </p:cNvPr>
          <p:cNvSpPr txBox="1"/>
          <p:nvPr/>
        </p:nvSpPr>
        <p:spPr>
          <a:xfrm>
            <a:off x="492152" y="3854994"/>
            <a:ext cx="693940" cy="207749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/>
            <a:r>
              <a:rPr lang="ru-RU" sz="900" b="1" spc="4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F266C9F-1F82-4593-BD2C-EAE647F4A9BF}"/>
              </a:ext>
            </a:extLst>
          </p:cNvPr>
          <p:cNvSpPr/>
          <p:nvPr/>
        </p:nvSpPr>
        <p:spPr>
          <a:xfrm>
            <a:off x="3005547" y="4475185"/>
            <a:ext cx="2153308" cy="51552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Franklin Gothic Demi" panose="020B0703020102020204" pitchFamily="34" charset="0"/>
              </a:rPr>
              <a:t>11 - 13 апреля 2018</a:t>
            </a:r>
          </a:p>
          <a:p>
            <a:r>
              <a:rPr lang="ru-RU" sz="15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Санкт-Петербург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5B424D-D124-4DF7-9EBD-55D5987021AC}"/>
              </a:ext>
            </a:extLst>
          </p:cNvPr>
          <p:cNvSpPr txBox="1"/>
          <p:nvPr/>
        </p:nvSpPr>
        <p:spPr>
          <a:xfrm>
            <a:off x="0" y="3086243"/>
            <a:ext cx="1962314" cy="20774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900" b="1" spc="45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СО-ДОКЛАДЧИКИ</a:t>
            </a:r>
            <a:endParaRPr lang="ru-RU" sz="900" b="1" spc="45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EC5C8B-8E1B-4849-A14B-7443AEE19E90}"/>
              </a:ext>
            </a:extLst>
          </p:cNvPr>
          <p:cNvSpPr txBox="1"/>
          <p:nvPr/>
        </p:nvSpPr>
        <p:spPr>
          <a:xfrm>
            <a:off x="5147419" y="3135398"/>
            <a:ext cx="1079461" cy="23852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ДОКЛАДЧИК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710"/>
          <a:stretch>
            <a:fillRect/>
          </a:stretch>
        </p:blipFill>
        <p:spPr bwMode="auto">
          <a:xfrm>
            <a:off x="1" y="3253596"/>
            <a:ext cx="2047164" cy="188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3571" y="0"/>
            <a:ext cx="1810430" cy="22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63A3BBD-7365-4C06-BD22-EEAE1F3E269A}"/>
              </a:ext>
            </a:extLst>
          </p:cNvPr>
          <p:cNvSpPr txBox="1"/>
          <p:nvPr/>
        </p:nvSpPr>
        <p:spPr>
          <a:xfrm>
            <a:off x="296840" y="1613137"/>
            <a:ext cx="4984844" cy="39241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Клинический случай</a:t>
            </a:r>
            <a:endParaRPr 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EC5C8B-8E1B-4849-A14B-7443AEE19E90}"/>
              </a:ext>
            </a:extLst>
          </p:cNvPr>
          <p:cNvSpPr txBox="1"/>
          <p:nvPr/>
        </p:nvSpPr>
        <p:spPr>
          <a:xfrm>
            <a:off x="5167891" y="4097565"/>
            <a:ext cx="1430518" cy="238525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1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Со-ДОКЛАДЧИКИ</a:t>
            </a:r>
            <a:endParaRPr lang="ru-RU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EC5C8B-8E1B-4849-A14B-7443AEE19E90}"/>
              </a:ext>
            </a:extLst>
          </p:cNvPr>
          <p:cNvSpPr txBox="1"/>
          <p:nvPr/>
        </p:nvSpPr>
        <p:spPr>
          <a:xfrm>
            <a:off x="5229305" y="4701478"/>
            <a:ext cx="3068787" cy="30008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Ковалев Петр Владимирович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EC5C8B-8E1B-4849-A14B-7443AEE19E90}"/>
              </a:ext>
            </a:extLst>
          </p:cNvPr>
          <p:cNvSpPr txBox="1"/>
          <p:nvPr/>
        </p:nvSpPr>
        <p:spPr>
          <a:xfrm>
            <a:off x="5239541" y="4353460"/>
            <a:ext cx="3438679" cy="30008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Дубровин Григорий Михайлович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066" y="143301"/>
            <a:ext cx="3362423" cy="818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169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950368"/>
            <a:ext cx="3727450" cy="206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6" name="Рисунок 4" descr="Слайд4"/>
          <p:cNvPicPr>
            <a:picLocks noChangeAspect="1" noChangeArrowheads="1"/>
          </p:cNvPicPr>
          <p:nvPr/>
        </p:nvPicPr>
        <p:blipFill>
          <a:blip r:embed="rId4"/>
          <a:srcRect t="49509"/>
          <a:stretch>
            <a:fillRect/>
          </a:stretch>
        </p:blipFill>
        <p:spPr bwMode="auto">
          <a:xfrm>
            <a:off x="638176" y="634604"/>
            <a:ext cx="8137525" cy="2315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87475"/>
            <a:ext cx="8229600" cy="3588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7030A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Этапы остеосинтеза </a:t>
            </a:r>
            <a:r>
              <a:rPr lang="ru-RU" sz="20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7030A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…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7030A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360460" y="174009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 пример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#1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" descr="Слайд1"/>
          <p:cNvPicPr>
            <a:picLocks noChangeAspect="1" noChangeArrowheads="1"/>
          </p:cNvPicPr>
          <p:nvPr/>
        </p:nvPicPr>
        <p:blipFill>
          <a:blip r:embed="rId2"/>
          <a:srcRect l="4934" r="58272" b="10194"/>
          <a:stretch>
            <a:fillRect/>
          </a:stretch>
        </p:blipFill>
        <p:spPr bwMode="auto">
          <a:xfrm>
            <a:off x="232012" y="643950"/>
            <a:ext cx="2838734" cy="370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3"/>
          <p:cNvPicPr>
            <a:picLocks noChangeAspect="1"/>
          </p:cNvPicPr>
          <p:nvPr/>
        </p:nvPicPr>
        <p:blipFill>
          <a:blip r:embed="rId3"/>
          <a:srcRect r="15957"/>
          <a:stretch>
            <a:fillRect/>
          </a:stretch>
        </p:blipFill>
        <p:spPr bwMode="auto">
          <a:xfrm>
            <a:off x="3248595" y="957850"/>
            <a:ext cx="275642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2" descr="Слайд2"/>
          <p:cNvPicPr>
            <a:picLocks noChangeAspect="1" noChangeArrowheads="1"/>
          </p:cNvPicPr>
          <p:nvPr/>
        </p:nvPicPr>
        <p:blipFill>
          <a:blip r:embed="rId4"/>
          <a:srcRect l="55341" t="3294" b="14493"/>
          <a:stretch>
            <a:fillRect/>
          </a:stretch>
        </p:blipFill>
        <p:spPr bwMode="auto">
          <a:xfrm>
            <a:off x="6142182" y="1419365"/>
            <a:ext cx="3001818" cy="3548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078173" y="4394579"/>
            <a:ext cx="52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107976" y="4681835"/>
            <a:ext cx="23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Через 6 </a:t>
            </a:r>
            <a:r>
              <a:rPr lang="ru-RU" sz="2400" b="1" dirty="0" err="1" smtClean="0"/>
              <a:t>мес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360460" y="174009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 пример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#1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0179" y="4258755"/>
            <a:ext cx="238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Через 12 </a:t>
            </a:r>
            <a:r>
              <a:rPr lang="ru-RU" sz="2400" b="1" dirty="0" err="1" smtClean="0"/>
              <a:t>мес</a:t>
            </a:r>
            <a:endParaRPr lang="ru-RU" sz="2400" b="1" dirty="0"/>
          </a:p>
        </p:txBody>
      </p:sp>
      <p:pic>
        <p:nvPicPr>
          <p:cNvPr id="12" name="Рисунок 4" descr="Слайд4"/>
          <p:cNvPicPr>
            <a:picLocks noChangeAspect="1" noChangeArrowheads="1"/>
          </p:cNvPicPr>
          <p:nvPr/>
        </p:nvPicPr>
        <p:blipFill>
          <a:blip r:embed="rId2"/>
          <a:srcRect t="3421" b="11415"/>
          <a:stretch>
            <a:fillRect/>
          </a:stretch>
        </p:blipFill>
        <p:spPr bwMode="auto">
          <a:xfrm>
            <a:off x="395784" y="447093"/>
            <a:ext cx="8214937" cy="379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IMG_002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8580" y="510992"/>
            <a:ext cx="3581400" cy="3582590"/>
          </a:xfrm>
          <a:extLst/>
        </p:spPr>
      </p:pic>
      <p:pic>
        <p:nvPicPr>
          <p:cNvPr id="58372" name="Picture 5" descr="IMG_0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0797" y="634834"/>
            <a:ext cx="3929063" cy="3929063"/>
          </a:xfrm>
          <a:extLst/>
        </p:spPr>
      </p:pic>
      <p:sp>
        <p:nvSpPr>
          <p:cNvPr id="9" name="Заголовок 2"/>
          <p:cNvSpPr txBox="1">
            <a:spLocks/>
          </p:cNvSpPr>
          <p:nvPr/>
        </p:nvSpPr>
        <p:spPr>
          <a:xfrm>
            <a:off x="4360460" y="174009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 пример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#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448" y="4244454"/>
            <a:ext cx="52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0926" y="4517409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после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4953" y="483002"/>
            <a:ext cx="8765274" cy="407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Стабильность остеосинтеза / тактика реабилитации?</a:t>
            </a:r>
          </a:p>
          <a:p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Стабильный / дозированная осевая нагрузка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движения в суставе</a:t>
            </a: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Стабильный /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осевой нагрузки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в суставе</a:t>
            </a: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Нестабильный / без осевой нагрузки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другой вариант</a:t>
            </a: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4953" y="483002"/>
            <a:ext cx="8765274" cy="407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Стабильность остеосинтеза / тактика реабилитации?</a:t>
            </a:r>
          </a:p>
          <a:p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Стабильный / дозированная осевая нагрузка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движения в суставе</a:t>
            </a: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Стабильный /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осевой нагрузки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ранние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в суставе</a:t>
            </a: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Нестабильный / без осевой нагрузки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движения 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другой вариант</a:t>
            </a: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41946"/>
            <a:ext cx="9144000" cy="68238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98" y="0"/>
            <a:ext cx="8341341" cy="4708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Стабильность остеосинтеза / тактика реабилитации?</a:t>
            </a:r>
            <a:endParaRPr lang="ru-RU" sz="24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4731" y="266133"/>
            <a:ext cx="8341341" cy="470848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Результаты механических испытаний</a:t>
            </a:r>
            <a:endParaRPr lang="ru-RU" sz="24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41194" y="750627"/>
          <a:ext cx="8557147" cy="4039738"/>
        </p:xfrm>
        <a:graphic>
          <a:graphicData uri="http://schemas.openxmlformats.org/drawingml/2006/table">
            <a:tbl>
              <a:tblPr/>
              <a:tblGrid>
                <a:gridCol w="2743418"/>
                <a:gridCol w="2306550"/>
                <a:gridCol w="1587599"/>
                <a:gridCol w="1919580"/>
              </a:tblGrid>
              <a:tr h="15149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фиксатора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Нагрузка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предела упругости, </a:t>
                      </a: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(Н)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Предел прочности, 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Fu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(Н)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Предел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прочности при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тракции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  <a:cs typeface="Times New Roman"/>
                        </a:rPr>
                        <a:t>Fu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(Н)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-образные спицы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340±68*</a:t>
                      </a:r>
                      <a:r>
                        <a:rPr lang="ru-RU" sz="2000" baseline="30000">
                          <a:latin typeface="Times New Roman"/>
                          <a:ea typeface="Times New Roman"/>
                          <a:cs typeface="Times New Roman"/>
                        </a:rPr>
                        <a:t>2, 3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700±140*</a:t>
                      </a:r>
                      <a:r>
                        <a:rPr lang="ru-RU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96±19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Спицевинтовой фиксатор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704±140,8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720,0±144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232±46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Канюлированные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винты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816±163,2*</a:t>
                      </a:r>
                      <a:r>
                        <a:rPr lang="ru-RU" sz="2000" baseline="30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1120±224*</a:t>
                      </a:r>
                      <a:r>
                        <a:rPr lang="ru-RU" sz="20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3899" y="2797790"/>
            <a:ext cx="8529850" cy="968992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98" y="0"/>
            <a:ext cx="8341341" cy="4708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Стабильность остеосинтеза / тактика реабилитации?</a:t>
            </a:r>
            <a:endParaRPr lang="ru-RU" sz="2400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4731" y="266133"/>
            <a:ext cx="8341341" cy="470848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Результаты механических испытаний</a:t>
            </a:r>
            <a:endParaRPr lang="ru-RU" sz="2400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252" y="1453252"/>
            <a:ext cx="57184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Предел </a:t>
            </a:r>
            <a:r>
              <a:rPr lang="ru-RU" sz="2800" dirty="0" smtClean="0"/>
              <a:t>прочности СВФ </a:t>
            </a:r>
            <a:r>
              <a:rPr lang="ru-RU" sz="2800" b="1" dirty="0" smtClean="0"/>
              <a:t>сопоставим </a:t>
            </a:r>
            <a:r>
              <a:rPr lang="ru-RU" sz="2800" b="1" dirty="0" smtClean="0"/>
              <a:t>с </a:t>
            </a:r>
            <a:r>
              <a:rPr lang="ru-RU" sz="2800" b="1" dirty="0" err="1" smtClean="0"/>
              <a:t>канюлированными</a:t>
            </a:r>
            <a:r>
              <a:rPr lang="ru-RU" sz="2800" b="1" dirty="0" smtClean="0"/>
              <a:t> винтами </a:t>
            </a:r>
            <a:endParaRPr lang="ru-RU" sz="2800" b="1" dirty="0" smtClean="0"/>
          </a:p>
          <a:p>
            <a:endParaRPr lang="ru-RU" sz="2800" dirty="0" smtClean="0"/>
          </a:p>
          <a:p>
            <a:r>
              <a:rPr lang="ru-RU" sz="2800" dirty="0" smtClean="0"/>
              <a:t>составляет </a:t>
            </a:r>
            <a:r>
              <a:rPr lang="ru-RU" sz="2800" b="1" dirty="0" smtClean="0"/>
              <a:t>72±14 </a:t>
            </a:r>
            <a:r>
              <a:rPr lang="ru-RU" sz="2800" b="1" dirty="0" smtClean="0"/>
              <a:t>кгс.</a:t>
            </a:r>
          </a:p>
          <a:p>
            <a:endParaRPr lang="ru-RU" sz="2800" dirty="0" smtClean="0"/>
          </a:p>
          <a:p>
            <a:pPr algn="just"/>
            <a:r>
              <a:rPr lang="ru-RU" sz="2800" dirty="0" smtClean="0"/>
              <a:t>Возможна </a:t>
            </a:r>
            <a:r>
              <a:rPr lang="ru-RU" sz="2800" b="1" dirty="0" smtClean="0"/>
              <a:t>нагрузка весом конечности у людей </a:t>
            </a:r>
            <a:r>
              <a:rPr lang="en-US" sz="2800" b="1" dirty="0" smtClean="0"/>
              <a:t>≤ 100 </a:t>
            </a:r>
            <a:r>
              <a:rPr lang="ru-RU" sz="2800" b="1" dirty="0" smtClean="0"/>
              <a:t>кг</a:t>
            </a:r>
            <a:endParaRPr lang="ru-RU" sz="2800" b="1" dirty="0"/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2"/>
          <a:srcRect r="55635" b="29457"/>
          <a:stretch>
            <a:fillRect/>
          </a:stretch>
        </p:blipFill>
        <p:spPr bwMode="auto">
          <a:xfrm>
            <a:off x="6078609" y="1027042"/>
            <a:ext cx="2716213" cy="3406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53620" y="87474"/>
            <a:ext cx="7765322" cy="35923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Выводы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55225" y="678431"/>
            <a:ext cx="8643998" cy="3160002"/>
          </a:xfrm>
        </p:spPr>
        <p:txBody>
          <a:bodyPr>
            <a:noAutofit/>
          </a:bodyPr>
          <a:lstStyle/>
          <a:p>
            <a:pPr marL="0" indent="14288" algn="just">
              <a:buNone/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Малотравматичный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остеосинтез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спицевинтовым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фиксатором …</a:t>
            </a:r>
          </a:p>
          <a:p>
            <a:pPr indent="-229494" algn="just">
              <a:buFont typeface="Wingdings 2" charset="2"/>
              <a:buChar char="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229494" algn="just">
              <a:buFont typeface="Wingdings 2" charset="2"/>
              <a:buChar char="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соответствует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требованиям малоинвазивной ортопедической хирургии </a:t>
            </a:r>
          </a:p>
          <a:p>
            <a:pPr indent="-229494" algn="just">
              <a:buFont typeface="Wingdings 2" charset="2"/>
              <a:buChar char="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229494" algn="just">
              <a:buFont typeface="Wingdings 2" charset="2"/>
              <a:buChar char="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применяться в клинической травматологии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 из альтернативных методов фиксации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переломов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ШБК,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невозможности выполнить ТЭПС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229494" algn="just">
              <a:buFont typeface="Wingdings 2" charset="2"/>
              <a:buChar char=""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-229494" algn="just">
              <a:buFont typeface="Wingdings 2" charset="2"/>
              <a:buChar char=""/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Учитывая его конструктивные особенности, может быть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методом выбора при переломах на фоне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остеопороза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DE63FF-EA3C-4BF7-A63D-54F0EB16B14C}"/>
              </a:ext>
            </a:extLst>
          </p:cNvPr>
          <p:cNvSpPr txBox="1"/>
          <p:nvPr/>
        </p:nvSpPr>
        <p:spPr>
          <a:xfrm>
            <a:off x="1179722" y="1139979"/>
            <a:ext cx="6784558" cy="133113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4100" b="1" dirty="0">
                <a:solidFill>
                  <a:srgbClr val="9E1F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8779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368" y="873194"/>
            <a:ext cx="8485496" cy="16696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7674"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marL="27674" algn="ctr">
              <a:defRPr/>
            </a:pPr>
            <a:endParaRPr lang="ru-RU" alt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503" algn="just">
              <a:defRPr/>
            </a:pPr>
            <a:r>
              <a:rPr lang="ru-RU" altLang="ru-RU" sz="2800" b="1" dirty="0" smtClean="0">
                <a:solidFill>
                  <a:srgbClr val="002060"/>
                </a:solidFill>
              </a:rPr>
              <a:t>Показать одну из реальных альтернатив остеосинтеза 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шейки бедренной кости</a:t>
            </a:r>
            <a:endParaRPr lang="ru-RU" alt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7006" y="1"/>
            <a:ext cx="1026995" cy="12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710"/>
          <a:stretch>
            <a:fillRect/>
          </a:stretch>
        </p:blipFill>
        <p:spPr bwMode="auto">
          <a:xfrm>
            <a:off x="1" y="4037907"/>
            <a:ext cx="1197590" cy="11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13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8365" y="4150923"/>
            <a:ext cx="8734566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 л.,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Закрытый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трансцервикальный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перелом 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Коморбидность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ст., 3 ст. Риск 4. ИБС, МА,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сис.форма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фракция выброса ЛЖ – 50%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360460" y="174009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 пример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#1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" descr="Слайд1"/>
          <p:cNvPicPr>
            <a:picLocks noChangeAspect="1" noChangeArrowheads="1"/>
          </p:cNvPicPr>
          <p:nvPr/>
        </p:nvPicPr>
        <p:blipFill>
          <a:blip r:embed="rId2"/>
          <a:srcRect b="3293"/>
          <a:stretch>
            <a:fillRect/>
          </a:stretch>
        </p:blipFill>
        <p:spPr bwMode="auto">
          <a:xfrm>
            <a:off x="245660" y="439237"/>
            <a:ext cx="6970923" cy="364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27495" y="419669"/>
            <a:ext cx="3105933" cy="3449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поступлении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085" y="1068648"/>
            <a:ext cx="2114671" cy="249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8365" y="4150923"/>
            <a:ext cx="8734566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Женщина,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75л.,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Закрытый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трансцервикальный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перелом </a:t>
            </a:r>
          </a:p>
          <a:p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Коморбидность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ИБС, ПИКС, МА, 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нормо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сис.форма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фракция выброса ЛЖ – 47%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4360460" y="174009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Клинически пример </a:t>
            </a:r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#</a:t>
            </a:r>
            <a:r>
              <a:rPr lang="ru-RU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3" descr="IMG_002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1" y="286602"/>
            <a:ext cx="3670030" cy="367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627495" y="201305"/>
            <a:ext cx="3105933" cy="3449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При поступлении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772" y="748708"/>
            <a:ext cx="2236881" cy="2581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49574" y="483003"/>
            <a:ext cx="7728044" cy="407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ru-RU" sz="27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погружного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остеосинтеза?</a:t>
            </a:r>
          </a:p>
          <a:p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МОС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винтами, мини-доступы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Тотальное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эндопротезирование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Геми-эндопротезирование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другой вариант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49574" y="483003"/>
            <a:ext cx="7728044" cy="407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  <a:r>
              <a:rPr lang="ru-RU" sz="27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погружного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остеосинтеза?</a:t>
            </a:r>
          </a:p>
          <a:p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1 - МОС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винтами, мини-доступы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Тотальное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эндопротезирование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Геми-эндопротезирование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другой вариант</a:t>
            </a:r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4370695" y="163773"/>
            <a:ext cx="4370696" cy="276368"/>
          </a:xfrm>
          <a:prstGeom prst="rect">
            <a:avLst/>
          </a:prstGeom>
        </p:spPr>
        <p:txBody>
          <a:bodyPr vert="horz" lIns="68579" tIns="34289" rIns="68579" bIns="34289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069" y="3302758"/>
            <a:ext cx="8775511" cy="682388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C:\Users\AdminHP\Desktop\2016-02-25 21-19-47 Скриншот экра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1323"/>
            <a:ext cx="8358188" cy="40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599" y="160718"/>
            <a:ext cx="8234415" cy="600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>
            <a:normAutofit fontScale="60000" lnSpcReduction="20000"/>
          </a:bodyPr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36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Спицевинтовой</a:t>
            </a:r>
            <a:r>
              <a:rPr lang="ru-RU" sz="36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 фиксатор для переломов шейки бедра</a:t>
            </a:r>
          </a:p>
        </p:txBody>
      </p:sp>
      <p:sp>
        <p:nvSpPr>
          <p:cNvPr id="5" name="Овал 4"/>
          <p:cNvSpPr/>
          <p:nvPr/>
        </p:nvSpPr>
        <p:spPr>
          <a:xfrm>
            <a:off x="3571875" y="2303860"/>
            <a:ext cx="431800" cy="32385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96000"/>
                  <a:lumMod val="104000"/>
                </a:schemeClr>
              </a:gs>
              <a:gs pos="19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4820" name="Picture 5" descr="патен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358082" y="3268271"/>
            <a:ext cx="1593850" cy="17764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Овал 5"/>
          <p:cNvSpPr/>
          <p:nvPr/>
        </p:nvSpPr>
        <p:spPr>
          <a:xfrm>
            <a:off x="1428750" y="1660922"/>
            <a:ext cx="431800" cy="32385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96000"/>
                  <a:lumMod val="104000"/>
                </a:schemeClr>
              </a:gs>
              <a:gs pos="19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1143000" y="3268266"/>
            <a:ext cx="431800" cy="323850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96000"/>
                  <a:lumMod val="104000"/>
                </a:schemeClr>
              </a:gs>
              <a:gs pos="19000">
                <a:srgbClr val="FFC000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3064" y="964407"/>
            <a:ext cx="5164137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1-накостная шайба; 2-прижимная шайба;</a:t>
            </a: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3-компрессирующий винт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87474"/>
            <a:ext cx="8715436" cy="1082706"/>
          </a:xfrm>
          <a:ln w="38100">
            <a:noFill/>
            <a:prstDash val="sysDot"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+mn-lt"/>
                <a:ea typeface="+mj-ea"/>
                <a:cs typeface="Times New Roman" pitchFamily="18" charset="0"/>
              </a:rPr>
              <a:t>Инструментарий для малоинвазивного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itchFamily="18" charset="0"/>
              </a:rPr>
              <a:t>спицевинтового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Times New Roman" pitchFamily="18" charset="0"/>
              </a:rPr>
              <a:t>остеосинтеза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Times New Roman" pitchFamily="18" charset="0"/>
            </a:endParaRPr>
          </a:p>
        </p:txBody>
      </p:sp>
      <p:pic>
        <p:nvPicPr>
          <p:cNvPr id="40963" name="Рисунок 2" descr="DSC02395"/>
          <p:cNvPicPr>
            <a:picLocks noChangeAspect="1" noChangeArrowheads="1"/>
          </p:cNvPicPr>
          <p:nvPr/>
        </p:nvPicPr>
        <p:blipFill>
          <a:blip r:embed="rId2"/>
          <a:srcRect l="21089" r="16040"/>
          <a:stretch>
            <a:fillRect/>
          </a:stretch>
        </p:blipFill>
        <p:spPr bwMode="auto">
          <a:xfrm>
            <a:off x="1812644" y="1081407"/>
            <a:ext cx="5789159" cy="38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3" descr="C:\Users\user\YandexDisk\ковалев научка\снимки СВФ - ковалев\101MSDCF\DSC02466.JPG"/>
          <p:cNvPicPr>
            <a:picLocks noChangeAspect="1" noChangeArrowheads="1"/>
          </p:cNvPicPr>
          <p:nvPr/>
        </p:nvPicPr>
        <p:blipFill>
          <a:blip r:embed="rId3"/>
          <a:srcRect b="20370"/>
          <a:stretch>
            <a:fillRect/>
          </a:stretch>
        </p:blipFill>
        <p:spPr bwMode="auto">
          <a:xfrm>
            <a:off x="341313" y="844153"/>
            <a:ext cx="4572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Рисунок 5" descr="C:\Users\user\YandexDisk\ковалев научка\снимки СВФ - ковалев\101MSDCF\DSC02472.JPG"/>
          <p:cNvPicPr>
            <a:picLocks noChangeAspect="1" noChangeArrowheads="1"/>
          </p:cNvPicPr>
          <p:nvPr/>
        </p:nvPicPr>
        <p:blipFill>
          <a:blip r:embed="rId4"/>
          <a:srcRect l="25972" t="13278" r="20218"/>
          <a:stretch>
            <a:fillRect/>
          </a:stretch>
        </p:blipFill>
        <p:spPr bwMode="auto">
          <a:xfrm>
            <a:off x="2627314" y="2962275"/>
            <a:ext cx="2160587" cy="203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5"/>
          <a:srcRect l="14815" t="36485" r="25926" b="23457"/>
          <a:stretch>
            <a:fillRect/>
          </a:stretch>
        </p:blipFill>
        <p:spPr bwMode="auto">
          <a:xfrm>
            <a:off x="5000625" y="842962"/>
            <a:ext cx="4133850" cy="200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6"/>
          <a:srcRect l="27876" t="20311" r="23802" b="42744"/>
          <a:stretch>
            <a:fillRect/>
          </a:stretch>
        </p:blipFill>
        <p:spPr bwMode="auto">
          <a:xfrm>
            <a:off x="4991101" y="2962275"/>
            <a:ext cx="414337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Рисунок 1"/>
          <p:cNvPicPr>
            <a:picLocks noChangeAspect="1"/>
          </p:cNvPicPr>
          <p:nvPr/>
        </p:nvPicPr>
        <p:blipFill>
          <a:blip r:embed="rId7"/>
          <a:srcRect l="34389" r="14619" b="10625"/>
          <a:stretch>
            <a:fillRect/>
          </a:stretch>
        </p:blipFill>
        <p:spPr bwMode="auto">
          <a:xfrm>
            <a:off x="341314" y="2962275"/>
            <a:ext cx="2052637" cy="203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536" y="87475"/>
            <a:ext cx="8229600" cy="3588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7030A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Этапы остеосинтеза </a:t>
            </a:r>
            <a:r>
              <a:rPr lang="ru-RU" sz="2000" b="1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7030A0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rPr>
              <a:t>…</a:t>
            </a:r>
            <a:endParaRPr lang="ru-RU" sz="2000" b="1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7030A0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rebuchet M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484</Words>
  <Application>Microsoft Office PowerPoint</Application>
  <PresentationFormat>Экран (16:9)</PresentationFormat>
  <Paragraphs>117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Инструментарий для малоинвазивного спицевинтового остеосинтеза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Стабильность остеосинтеза / тактика реабилитации?</vt:lpstr>
      <vt:lpstr>Стабильность остеосинтеза / тактика реабилитации?</vt:lpstr>
      <vt:lpstr>Выводы</vt:lpstr>
      <vt:lpstr>Слайд 19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87</cp:revision>
  <dcterms:created xsi:type="dcterms:W3CDTF">2017-05-15T08:45:08Z</dcterms:created>
  <dcterms:modified xsi:type="dcterms:W3CDTF">2018-06-30T21:12:47Z</dcterms:modified>
</cp:coreProperties>
</file>