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8" r:id="rId2"/>
    <p:sldId id="270" r:id="rId3"/>
    <p:sldId id="365" r:id="rId4"/>
    <p:sldId id="371" r:id="rId5"/>
    <p:sldId id="367" r:id="rId6"/>
    <p:sldId id="368" r:id="rId7"/>
    <p:sldId id="372" r:id="rId8"/>
    <p:sldId id="358" r:id="rId9"/>
    <p:sldId id="361" r:id="rId10"/>
    <p:sldId id="362" r:id="rId11"/>
    <p:sldId id="363" r:id="rId12"/>
    <p:sldId id="369" r:id="rId13"/>
    <p:sldId id="356" r:id="rId14"/>
    <p:sldId id="370" r:id="rId15"/>
    <p:sldId id="354" r:id="rId16"/>
    <p:sldId id="350" r:id="rId17"/>
    <p:sldId id="373" r:id="rId18"/>
    <p:sldId id="349" r:id="rId19"/>
    <p:sldId id="313" r:id="rId20"/>
    <p:sldId id="271" r:id="rId21"/>
  </p:sldIdLst>
  <p:sldSz cx="9144000" cy="5143500" type="screen16x9"/>
  <p:notesSz cx="6858000" cy="9144000"/>
  <p:defaultTextStyle>
    <a:defPPr>
      <a:defRPr lang="ru-RU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ECD6104B-09B8-4D13-AD9D-83DDA9BB3D6D}">
          <p14:sldIdLst>
            <p14:sldId id="268"/>
            <p14:sldId id="27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E1F3B"/>
    <a:srgbClr val="825EC0"/>
    <a:srgbClr val="FF2121"/>
    <a:srgbClr val="6E72A2"/>
    <a:srgbClr val="8B8EB5"/>
    <a:srgbClr val="19C3FF"/>
    <a:srgbClr val="75DBFF"/>
    <a:srgbClr val="13B2BA"/>
    <a:srgbClr val="FF4343"/>
    <a:srgbClr val="FF1D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1098" y="-9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18C3A-353A-43ED-BC88-2785C7DCF388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DB5A9-FD04-47D0-B3E4-DB93A0C316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611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185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471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028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85900"/>
            <a:ext cx="8229600" cy="30861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EED9F-6A13-4CB9-B29A-5E21B37B2B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875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844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4802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4844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283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2927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211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5067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1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C48E-AD59-44C4-B5B1-67B25ED3D003}" type="datetimeFigureOut">
              <a:rPr lang="ru-RU" smtClean="0"/>
              <a:pPr/>
              <a:t>30.06.2018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E645-FAEC-4148-8377-603C59265C2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832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19069" y="3370821"/>
            <a:ext cx="2129427" cy="53091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Дорошев</a:t>
            </a:r>
          </a:p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Михаил Евгеньевич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63A3BBD-7365-4C06-BD22-EEAE1F3E269A}"/>
              </a:ext>
            </a:extLst>
          </p:cNvPr>
          <p:cNvSpPr txBox="1"/>
          <p:nvPr/>
        </p:nvSpPr>
        <p:spPr>
          <a:xfrm>
            <a:off x="1119116" y="2124928"/>
            <a:ext cx="6537277" cy="715578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Остеосинтез проксимального отдела плеча…</a:t>
            </a:r>
          </a:p>
          <a:p>
            <a:pPr algn="ctr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Еще одна альтернатива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5B424D-D124-4DF7-9EBD-55D5987021AC}"/>
              </a:ext>
            </a:extLst>
          </p:cNvPr>
          <p:cNvSpPr txBox="1"/>
          <p:nvPr/>
        </p:nvSpPr>
        <p:spPr>
          <a:xfrm>
            <a:off x="115227" y="2451623"/>
            <a:ext cx="1427314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r"/>
            <a:r>
              <a:rPr lang="ru-RU" sz="900" b="1" spc="4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</a:t>
            </a:r>
            <a:endParaRPr lang="ru-RU" sz="900" b="1" spc="4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7B402E-CCCD-42F2-9078-B5348E64EBE9}"/>
              </a:ext>
            </a:extLst>
          </p:cNvPr>
          <p:cNvSpPr txBox="1"/>
          <p:nvPr/>
        </p:nvSpPr>
        <p:spPr>
          <a:xfrm>
            <a:off x="492152" y="3854994"/>
            <a:ext cx="693940" cy="207749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r"/>
            <a:r>
              <a:rPr lang="ru-RU" sz="900" b="1" spc="4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F266C9F-1F82-4593-BD2C-EAE647F4A9BF}"/>
              </a:ext>
            </a:extLst>
          </p:cNvPr>
          <p:cNvSpPr/>
          <p:nvPr/>
        </p:nvSpPr>
        <p:spPr>
          <a:xfrm>
            <a:off x="3005547" y="4475185"/>
            <a:ext cx="2153308" cy="51552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Franklin Gothic Demi" panose="020B0703020102020204" pitchFamily="34" charset="0"/>
              </a:rPr>
              <a:t>11 - 13 апреля 2018</a:t>
            </a:r>
          </a:p>
          <a:p>
            <a:r>
              <a:rPr lang="ru-RU" sz="1500" dirty="0">
                <a:solidFill>
                  <a:srgbClr val="FFFFFF"/>
                </a:solidFill>
                <a:latin typeface="Franklin Gothic Demi" panose="020B0703020102020204" pitchFamily="34" charset="0"/>
              </a:rPr>
              <a:t>Санкт-Петербург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5B424D-D124-4DF7-9EBD-55D5987021AC}"/>
              </a:ext>
            </a:extLst>
          </p:cNvPr>
          <p:cNvSpPr txBox="1"/>
          <p:nvPr/>
        </p:nvSpPr>
        <p:spPr>
          <a:xfrm>
            <a:off x="0" y="3086243"/>
            <a:ext cx="1962314" cy="20774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900" b="1" spc="45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СО-ДОКЛАДЧИКИ</a:t>
            </a:r>
            <a:endParaRPr lang="ru-RU" sz="900" b="1" spc="45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147419" y="3135398"/>
            <a:ext cx="1079461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ДОКЛАДЧИК</a:t>
            </a:r>
            <a:endParaRPr lang="ru-RU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710"/>
          <a:stretch>
            <a:fillRect/>
          </a:stretch>
        </p:blipFill>
        <p:spPr bwMode="auto">
          <a:xfrm>
            <a:off x="1" y="3253596"/>
            <a:ext cx="2047164" cy="188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3571" y="0"/>
            <a:ext cx="1810430" cy="22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63A3BBD-7365-4C06-BD22-EEAE1F3E269A}"/>
              </a:ext>
            </a:extLst>
          </p:cNvPr>
          <p:cNvSpPr txBox="1"/>
          <p:nvPr/>
        </p:nvSpPr>
        <p:spPr>
          <a:xfrm>
            <a:off x="296840" y="1613137"/>
            <a:ext cx="4984844" cy="39241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Клинический случай</a:t>
            </a: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167891" y="4097565"/>
            <a:ext cx="1430518" cy="238525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Со-ДОКЛАДЧИКИ</a:t>
            </a:r>
            <a:endParaRPr lang="ru-RU" sz="1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29305" y="4701478"/>
            <a:ext cx="3100847" cy="300080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Лебедев Александр Юрьевич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4EC5C8B-8E1B-4849-A14B-7443AEE19E90}"/>
              </a:ext>
            </a:extLst>
          </p:cNvPr>
          <p:cNvSpPr txBox="1"/>
          <p:nvPr/>
        </p:nvSpPr>
        <p:spPr>
          <a:xfrm>
            <a:off x="5239541" y="4353460"/>
            <a:ext cx="3438679" cy="300081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ru-RU" sz="15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Дубровин Григорий Михайлович</a:t>
            </a:r>
            <a:endPara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066" y="143301"/>
            <a:ext cx="3362423" cy="81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169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30349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ea typeface="+mj-ea"/>
              </a:rPr>
              <a:t>ЭТАПЫ </a:t>
            </a:r>
            <a:r>
              <a:rPr lang="ru-RU" sz="2000" b="1" dirty="0" smtClean="0">
                <a:solidFill>
                  <a:srgbClr val="7030A0"/>
                </a:solidFill>
                <a:ea typeface="+mj-ea"/>
              </a:rPr>
              <a:t>ОСТЕОСИНТЕЗА</a:t>
            </a:r>
            <a:endParaRPr lang="ru-RU" sz="2000" b="1" dirty="0">
              <a:solidFill>
                <a:srgbClr val="7030A0"/>
              </a:solidFill>
              <a:ea typeface="+mj-ea"/>
            </a:endParaRP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6" y="317897"/>
            <a:ext cx="4551363" cy="1946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88" y="327422"/>
            <a:ext cx="4233862" cy="193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1" y="1853804"/>
            <a:ext cx="1820863" cy="1803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Рисунок 2"/>
          <p:cNvPicPr>
            <a:picLocks noChangeAspect="1"/>
          </p:cNvPicPr>
          <p:nvPr/>
        </p:nvPicPr>
        <p:blipFill>
          <a:blip r:embed="rId5" cstate="print"/>
          <a:srcRect l="33588" t="9171"/>
          <a:stretch>
            <a:fillRect/>
          </a:stretch>
        </p:blipFill>
        <p:spPr bwMode="auto">
          <a:xfrm>
            <a:off x="7226300" y="1600200"/>
            <a:ext cx="1809750" cy="193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1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9975" y="2356248"/>
            <a:ext cx="4224338" cy="1997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2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99139" y="3532585"/>
            <a:ext cx="1531937" cy="161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3" name="Рисунок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3850" y="352425"/>
            <a:ext cx="6159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68875" y="327422"/>
            <a:ext cx="6159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Рисунок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27300" y="2350294"/>
            <a:ext cx="6159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4949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7030A0"/>
                </a:solidFill>
                <a:ea typeface="+mj-ea"/>
              </a:rPr>
              <a:t>ЭТАПЫ ОСТЕОСИНТЕЗА </a:t>
            </a:r>
            <a:r>
              <a:rPr lang="ru-RU" sz="2000" b="1" dirty="0" smtClean="0">
                <a:solidFill>
                  <a:srgbClr val="7030A0"/>
                </a:solidFill>
                <a:ea typeface="+mj-ea"/>
              </a:rPr>
              <a:t>….</a:t>
            </a:r>
            <a:endParaRPr lang="ru-RU" sz="2000" b="1" dirty="0">
              <a:solidFill>
                <a:srgbClr val="7030A0"/>
              </a:solidFill>
              <a:ea typeface="+mj-ea"/>
            </a:endParaRPr>
          </a:p>
        </p:txBody>
      </p:sp>
      <p:pic>
        <p:nvPicPr>
          <p:cNvPr id="1741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923" y="409433"/>
            <a:ext cx="4360862" cy="2019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4242" y="423081"/>
            <a:ext cx="4300537" cy="2009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3" name="Рисунок 2"/>
          <p:cNvPicPr>
            <a:picLocks noChangeAspect="1"/>
          </p:cNvPicPr>
          <p:nvPr/>
        </p:nvPicPr>
        <p:blipFill>
          <a:blip r:embed="rId4"/>
          <a:srcRect l="32355" t="32460" r="14262"/>
          <a:stretch>
            <a:fillRect/>
          </a:stretch>
        </p:blipFill>
        <p:spPr bwMode="auto">
          <a:xfrm>
            <a:off x="442273" y="2496260"/>
            <a:ext cx="2649538" cy="2456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Рисунок 4"/>
          <p:cNvPicPr>
            <a:picLocks noChangeAspect="1"/>
          </p:cNvPicPr>
          <p:nvPr/>
        </p:nvPicPr>
        <p:blipFill>
          <a:blip r:embed="rId5"/>
          <a:srcRect l="23428" t="35204" r="13495"/>
          <a:stretch>
            <a:fillRect/>
          </a:stretch>
        </p:blipFill>
        <p:spPr bwMode="auto">
          <a:xfrm>
            <a:off x="5786438" y="2605124"/>
            <a:ext cx="2990850" cy="234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342900"/>
            <a:ext cx="6096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7900" y="327422"/>
            <a:ext cx="609600" cy="566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D:\YandexDisk\Р-снимки травма\2015-12-23 09-19-21.JPG"/>
          <p:cNvPicPr>
            <a:picLocks noChangeAspect="1" noChangeArrowheads="1"/>
          </p:cNvPicPr>
          <p:nvPr/>
        </p:nvPicPr>
        <p:blipFill>
          <a:blip r:embed="rId2"/>
          <a:srcRect l="12500" t="14844" r="30208" b="32813"/>
          <a:stretch>
            <a:fillRect/>
          </a:stretch>
        </p:blipFill>
        <p:spPr bwMode="auto">
          <a:xfrm>
            <a:off x="4545898" y="709684"/>
            <a:ext cx="4383792" cy="400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27546" y="4743390"/>
            <a:ext cx="5518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72250" y="4714875"/>
            <a:ext cx="150233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6 </a:t>
            </a:r>
            <a:r>
              <a:rPr lang="ru-RU" sz="20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</a:t>
            </a: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 descr="D:\YandexDisk\Р-снимки травма\2014-11-13 11-15-41.JPG"/>
          <p:cNvPicPr>
            <a:picLocks noChangeAspect="1" noChangeArrowheads="1"/>
          </p:cNvPicPr>
          <p:nvPr/>
        </p:nvPicPr>
        <p:blipFill>
          <a:blip r:embed="rId3" cstate="print"/>
          <a:srcRect l="26389" t="16666" r="26389" b="37500"/>
          <a:stretch>
            <a:fillRect/>
          </a:stretch>
        </p:blipFill>
        <p:spPr bwMode="auto">
          <a:xfrm>
            <a:off x="63298" y="709685"/>
            <a:ext cx="4186061" cy="406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S3010076"/>
          <p:cNvPicPr>
            <a:picLocks noChangeAspect="1" noChangeArrowheads="1"/>
          </p:cNvPicPr>
          <p:nvPr/>
        </p:nvPicPr>
        <p:blipFill>
          <a:blip r:embed="rId2" cstate="print"/>
          <a:srcRect l="24915" t="16609" r="19377" b="27682"/>
          <a:stretch>
            <a:fillRect/>
          </a:stretch>
        </p:blipFill>
        <p:spPr bwMode="auto">
          <a:xfrm flipH="1">
            <a:off x="275701" y="637339"/>
            <a:ext cx="4847699" cy="3525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5213443" y="457200"/>
            <a:ext cx="3657601" cy="238153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a typeface="+mj-ea"/>
              </a:rPr>
              <a:t>Функциональный исход </a:t>
            </a:r>
            <a:r>
              <a:rPr lang="ru-RU" sz="2400" dirty="0" smtClean="0">
                <a:ea typeface="+mj-ea"/>
              </a:rPr>
              <a:t/>
            </a:r>
            <a:br>
              <a:rPr lang="ru-RU" sz="2400" dirty="0" smtClean="0">
                <a:ea typeface="+mj-ea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ea typeface="+mj-ea"/>
              </a:rPr>
              <a:t>через  </a:t>
            </a:r>
            <a:r>
              <a:rPr lang="ru-RU" sz="2400" b="1" dirty="0" smtClean="0">
                <a:ea typeface="+mj-ea"/>
              </a:rPr>
              <a:t>4 месяца</a:t>
            </a:r>
            <a:endParaRPr lang="ru-RU" sz="2400" b="1" dirty="0" smtClean="0">
              <a:ea typeface="+mj-ea"/>
            </a:endParaRPr>
          </a:p>
        </p:txBody>
      </p:sp>
      <p:sp>
        <p:nvSpPr>
          <p:cNvPr id="84996" name="Rectangle 5"/>
          <p:cNvSpPr>
            <a:spLocks noChangeArrowheads="1"/>
          </p:cNvSpPr>
          <p:nvPr/>
        </p:nvSpPr>
        <p:spPr bwMode="auto">
          <a:xfrm>
            <a:off x="2010273" y="2051110"/>
            <a:ext cx="939800" cy="27027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4" descr="S3010003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18454" t="5536" r="9227" b="23529"/>
          <a:stretch>
            <a:fillRect/>
          </a:stretch>
        </p:blipFill>
        <p:spPr bwMode="auto">
          <a:xfrm>
            <a:off x="193037" y="282747"/>
            <a:ext cx="3560098" cy="4330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3" descr="S3010005"/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grayscl/>
          </a:blip>
          <a:srcRect l="16425" t="13995" r="26021" b="13841"/>
          <a:stretch>
            <a:fillRect/>
          </a:stretch>
        </p:blipFill>
        <p:spPr bwMode="auto">
          <a:xfrm>
            <a:off x="4761363" y="446343"/>
            <a:ext cx="3368675" cy="4192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1901518" y="4681835"/>
            <a:ext cx="593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613708" y="4681835"/>
            <a:ext cx="21245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6 </a:t>
            </a:r>
            <a:r>
              <a:rPr lang="ru-RU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78730" y="537380"/>
            <a:ext cx="4001498" cy="1850977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ea typeface="+mj-ea"/>
              </a:rPr>
              <a:t>Функциональный исход </a:t>
            </a:r>
            <a:br>
              <a:rPr lang="ru-RU" sz="2400" dirty="0" smtClean="0">
                <a:ea typeface="+mj-ea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ea typeface="+mj-ea"/>
              </a:rPr>
              <a:t>через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4 месяца</a:t>
            </a:r>
          </a:p>
        </p:txBody>
      </p:sp>
      <p:pic>
        <p:nvPicPr>
          <p:cNvPr id="82947" name="Picture 3" descr="45555%20(11)"/>
          <p:cNvPicPr>
            <a:picLocks noChangeAspect="1" noChangeArrowheads="1"/>
          </p:cNvPicPr>
          <p:nvPr/>
        </p:nvPicPr>
        <p:blipFill>
          <a:blip r:embed="rId2"/>
          <a:srcRect l="26575" t="16536" r="26575" b="23622"/>
          <a:stretch>
            <a:fillRect/>
          </a:stretch>
        </p:blipFill>
        <p:spPr bwMode="auto">
          <a:xfrm>
            <a:off x="423081" y="502888"/>
            <a:ext cx="4494971" cy="394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2331423" y="2414535"/>
            <a:ext cx="993775" cy="27027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ru-RU" alt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4953" y="483002"/>
            <a:ext cx="8765274" cy="47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Стабильность остеосинтеза / тактика реабилитации?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Стабильный / дозированная осевая нагрузка без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косынки 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Стабильный / дозированная осевая нагрузка + съемный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Нестабильный / без осевой нагрузки + постоянная внешняя иммобилизация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движения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14953" y="483002"/>
            <a:ext cx="8765274" cy="4716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Стабильность остеосинтеза / тактика реабилитации?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– Стабильный / дозированная осевая нагрузка без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косынки 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Стабильный / дозированная осевая нагрузка + съемный </a:t>
            </a:r>
            <a:r>
              <a:rPr lang="ru-RU" sz="21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ортез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ранние движения в суставе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Нестабильный / без осевой нагрузки + постоянная внешняя иммобилизация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движения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773" y="2224585"/>
            <a:ext cx="8775511" cy="682388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98" y="0"/>
            <a:ext cx="8341341" cy="4708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Стабильность остеосинтеза / тактика реабилитации?</a:t>
            </a:r>
            <a:endParaRPr lang="ru-RU" sz="2400" dirty="0"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4731" y="266133"/>
            <a:ext cx="8341341" cy="470848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Результаты механических испытаний</a:t>
            </a:r>
            <a:endParaRPr lang="ru-RU" sz="2400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19423"/>
          <a:stretch>
            <a:fillRect/>
          </a:stretch>
        </p:blipFill>
        <p:spPr bwMode="auto">
          <a:xfrm>
            <a:off x="464024" y="614150"/>
            <a:ext cx="8260948" cy="4365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73003" y="777922"/>
            <a:ext cx="2770496" cy="736979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53620" y="87474"/>
            <a:ext cx="7765322" cy="359232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itchFamily="34" charset="0"/>
                <a:cs typeface="Tahoma" pitchFamily="34" charset="0"/>
              </a:rPr>
              <a:t>Выводы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5225" y="678431"/>
            <a:ext cx="8643998" cy="3160002"/>
          </a:xfrm>
        </p:spPr>
        <p:txBody>
          <a:bodyPr>
            <a:noAutofit/>
          </a:bodyPr>
          <a:lstStyle/>
          <a:p>
            <a:pPr marL="0" indent="14288" algn="just">
              <a:buNone/>
              <a:defRPr/>
            </a:pP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Малотравматичный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остеосинтез </a:t>
            </a:r>
            <a:r>
              <a:rPr lang="ru-RU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спицевинтовым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фиксатором …</a:t>
            </a: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соответствует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современным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требованиям малоинвазивной ортопедической хирургии </a:t>
            </a: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может применяться в клинической травматологии как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 из альтернативных методов фиксации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переломов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ПОПК</a:t>
            </a:r>
            <a:endParaRPr lang="ru-RU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-229494" algn="just">
              <a:buFont typeface="Wingdings 2" charset="2"/>
              <a:buChar char=""/>
              <a:defRPr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Учитывая его конструктивные особенности, может быть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методом выбора при переломах на фоне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остеопороза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многооскольчатых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переломах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6368" y="873194"/>
            <a:ext cx="8485496" cy="166968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7674" algn="ctr">
              <a:defRPr/>
            </a:pPr>
            <a:r>
              <a:rPr lang="ru-RU" alt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</a:t>
            </a:r>
          </a:p>
          <a:p>
            <a:pPr marL="27674" algn="ctr">
              <a:defRPr/>
            </a:pPr>
            <a:endParaRPr lang="ru-RU" alt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65503" algn="just">
              <a:defRPr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Показать одну из реальных альтернатив остеосинтеза проксимального отдела плеча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17006" y="1"/>
            <a:ext cx="1026995" cy="1248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710"/>
          <a:stretch>
            <a:fillRect/>
          </a:stretch>
        </p:blipFill>
        <p:spPr bwMode="auto">
          <a:xfrm>
            <a:off x="1" y="4037907"/>
            <a:ext cx="1197590" cy="110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213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3DE63FF-EA3C-4BF7-A63D-54F0EB16B14C}"/>
              </a:ext>
            </a:extLst>
          </p:cNvPr>
          <p:cNvSpPr txBox="1"/>
          <p:nvPr/>
        </p:nvSpPr>
        <p:spPr>
          <a:xfrm>
            <a:off x="1179722" y="1139979"/>
            <a:ext cx="6784558" cy="133113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ru-RU" sz="4100" b="1" dirty="0">
                <a:solidFill>
                  <a:srgbClr val="9E1F3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87799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490114" y="513710"/>
            <a:ext cx="4476466" cy="190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Женщина, 63 л.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Закрытый перелом ПОПК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АО/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ASIF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- 11-С2</a:t>
            </a:r>
            <a:endParaRPr lang="ru-RU" sz="2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#1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26743" y="4022678"/>
            <a:ext cx="3105933" cy="34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При поступлении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3" descr="D:\YandexDisk\Р-снимки травма\2014-11-13 11-15-41.JPG"/>
          <p:cNvPicPr>
            <a:picLocks noChangeAspect="1" noChangeArrowheads="1"/>
          </p:cNvPicPr>
          <p:nvPr/>
        </p:nvPicPr>
        <p:blipFill>
          <a:blip r:embed="rId2" cstate="print"/>
          <a:srcRect l="26389" t="16666" r="26389" b="37500"/>
          <a:stretch>
            <a:fillRect/>
          </a:stretch>
        </p:blipFill>
        <p:spPr bwMode="auto">
          <a:xfrm>
            <a:off x="357188" y="402822"/>
            <a:ext cx="3714750" cy="3605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1618" y="2405215"/>
            <a:ext cx="2579427" cy="2533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490114" y="513710"/>
            <a:ext cx="4476466" cy="190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Женщина,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л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Закрытый перелом ПОПК</a:t>
            </a:r>
          </a:p>
          <a:p>
            <a:endParaRPr lang="ru-RU" sz="24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АО/</a:t>
            </a:r>
            <a:r>
              <a:rPr lang="en-US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ASIF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- 11-А2</a:t>
            </a:r>
            <a:endParaRPr lang="ru-RU" sz="23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4360460" y="174009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Клинически пример </a:t>
            </a:r>
            <a:r>
              <a:rPr lang="en-US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#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26743" y="4445758"/>
            <a:ext cx="3105933" cy="34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При поступлении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4" descr="S3010003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18454" t="5536" r="9227" b="23529"/>
          <a:stretch>
            <a:fillRect/>
          </a:stretch>
        </p:blipFill>
        <p:spPr bwMode="auto">
          <a:xfrm>
            <a:off x="191068" y="181046"/>
            <a:ext cx="4262594" cy="4145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5140" y="2424658"/>
            <a:ext cx="2777533" cy="250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49574" y="483003"/>
            <a:ext cx="7728044" cy="40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ru-RU" sz="27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погружного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остеосинтеза?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МОС пластиной, «стандартные» 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МОС пластиной, мини-доступы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MIPO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МОС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штифтом,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мини-доступы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849574" y="483003"/>
            <a:ext cx="7728044" cy="407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ru-RU" sz="27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погружного</a:t>
            </a:r>
            <a:r>
              <a:rPr lang="ru-RU" sz="27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остеосинтеза?</a:t>
            </a:r>
          </a:p>
          <a:p>
            <a:endParaRPr lang="ru-RU" sz="23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1 - МОС пластиной, «стандартные» 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– МОС пластиной, мини-доступы (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MIPO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– МОС штифтом, мини-доступы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– другой вариант</a:t>
            </a:r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370695" y="163773"/>
            <a:ext cx="4370696" cy="276368"/>
          </a:xfrm>
          <a:prstGeom prst="rect">
            <a:avLst/>
          </a:prstGeom>
        </p:spPr>
        <p:txBody>
          <a:bodyPr vert="horz" lIns="68579" tIns="34289" rIns="68579" bIns="34289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1069" y="3302758"/>
            <a:ext cx="8775511" cy="682388"/>
          </a:xfrm>
          <a:prstGeom prst="rect">
            <a:avLst/>
          </a:prstGeom>
          <a:solidFill>
            <a:srgbClr val="FF000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YandexDisk\ковалев научка\фото\плечо-бедро малоинвазив\DSC02877.JPG"/>
          <p:cNvPicPr>
            <a:picLocks noChangeAspect="1" noChangeArrowheads="1"/>
          </p:cNvPicPr>
          <p:nvPr/>
        </p:nvPicPr>
        <p:blipFill>
          <a:blip r:embed="rId2"/>
          <a:srcRect l="3833" t="5080" r="21463" b="3162"/>
          <a:stretch>
            <a:fillRect/>
          </a:stretch>
        </p:blipFill>
        <p:spPr bwMode="auto">
          <a:xfrm>
            <a:off x="0" y="616674"/>
            <a:ext cx="6481763" cy="4104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87473"/>
            <a:ext cx="8928992" cy="41749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ИНСТРУМЕНТАРИЙ, ОБОРУДОВАНИЕ  И КОМПОНЕНТЫ </a:t>
            </a:r>
            <a:r>
              <a:rPr lang="ru-RU" sz="1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СПИЦЕВИНТОВОГО ФИКСАТОРА</a:t>
            </a:r>
            <a:endParaRPr lang="ru-RU" sz="1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14340" name="Рисунок 1"/>
          <p:cNvPicPr>
            <a:picLocks noChangeAspect="1"/>
          </p:cNvPicPr>
          <p:nvPr/>
        </p:nvPicPr>
        <p:blipFill>
          <a:blip r:embed="rId3"/>
          <a:srcRect l="32089" t="7532" r="21143"/>
          <a:stretch>
            <a:fillRect/>
          </a:stretch>
        </p:blipFill>
        <p:spPr bwMode="auto">
          <a:xfrm>
            <a:off x="142875" y="2732485"/>
            <a:ext cx="2000250" cy="222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2064" y="3651647"/>
            <a:ext cx="2693987" cy="136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2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50" y="642937"/>
            <a:ext cx="2571750" cy="2149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3775" y="163773"/>
            <a:ext cx="8475508" cy="32145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Этапы фиксации переломов </a:t>
            </a:r>
            <a:r>
              <a:rPr lang="ru-RU" sz="18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C0000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ПОПК </a:t>
            </a:r>
            <a:r>
              <a:rPr lang="ru-RU" sz="2000" b="1" dirty="0" smtClean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030A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спицевинтовым </a:t>
            </a:r>
            <a:r>
              <a:rPr lang="ru-RU" sz="2000" b="1" dirty="0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solidFill>
                  <a:srgbClr val="7030A0"/>
                </a:solidFill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ea typeface="+mj-ea"/>
              </a:rPr>
              <a:t>фиксатором</a:t>
            </a:r>
            <a:endParaRPr lang="ru-RU" sz="2800" dirty="0" smtClean="0">
              <a:solidFill>
                <a:srgbClr val="7030A0"/>
              </a:solidFill>
              <a:ea typeface="+mj-ea"/>
            </a:endParaRPr>
          </a:p>
        </p:txBody>
      </p:sp>
      <p:pic>
        <p:nvPicPr>
          <p:cNvPr id="12291" name="Picture 6" descr="0"/>
          <p:cNvPicPr>
            <a:picLocks noChangeAspect="1" noChangeArrowheads="1"/>
          </p:cNvPicPr>
          <p:nvPr/>
        </p:nvPicPr>
        <p:blipFill>
          <a:blip r:embed="rId2"/>
          <a:srcRect l="25797"/>
          <a:stretch>
            <a:fillRect/>
          </a:stretch>
        </p:blipFill>
        <p:spPr bwMode="auto">
          <a:xfrm>
            <a:off x="428625" y="535782"/>
            <a:ext cx="1995488" cy="151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Рисунок 1"/>
          <p:cNvPicPr>
            <a:picLocks noChangeAspect="1"/>
          </p:cNvPicPr>
          <p:nvPr/>
        </p:nvPicPr>
        <p:blipFill>
          <a:blip r:embed="rId3"/>
          <a:srcRect l="31435"/>
          <a:stretch>
            <a:fillRect/>
          </a:stretch>
        </p:blipFill>
        <p:spPr bwMode="auto">
          <a:xfrm>
            <a:off x="4214813" y="535782"/>
            <a:ext cx="1852612" cy="151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Рисунок 2"/>
          <p:cNvPicPr>
            <a:picLocks noChangeAspect="1"/>
          </p:cNvPicPr>
          <p:nvPr/>
        </p:nvPicPr>
        <p:blipFill>
          <a:blip r:embed="rId4"/>
          <a:srcRect l="13103" r="17213"/>
          <a:stretch>
            <a:fillRect/>
          </a:stretch>
        </p:blipFill>
        <p:spPr bwMode="auto">
          <a:xfrm>
            <a:off x="428626" y="2143126"/>
            <a:ext cx="1857375" cy="149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3"/>
          <p:cNvPicPr>
            <a:picLocks noChangeAspect="1"/>
          </p:cNvPicPr>
          <p:nvPr/>
        </p:nvPicPr>
        <p:blipFill>
          <a:blip r:embed="rId5"/>
          <a:srcRect l="30878" r="18739"/>
          <a:stretch>
            <a:fillRect/>
          </a:stretch>
        </p:blipFill>
        <p:spPr bwMode="auto">
          <a:xfrm>
            <a:off x="2500313" y="2143125"/>
            <a:ext cx="1357312" cy="151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500" y="2143125"/>
            <a:ext cx="26939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0888" y="564356"/>
            <a:ext cx="1511300" cy="31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8180388" y="3323035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Овал 9"/>
          <p:cNvSpPr/>
          <p:nvPr/>
        </p:nvSpPr>
        <p:spPr>
          <a:xfrm>
            <a:off x="1928813" y="1714500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Овал 10"/>
          <p:cNvSpPr/>
          <p:nvPr/>
        </p:nvSpPr>
        <p:spPr>
          <a:xfrm>
            <a:off x="5572125" y="1714500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Овал 11"/>
          <p:cNvSpPr/>
          <p:nvPr/>
        </p:nvSpPr>
        <p:spPr>
          <a:xfrm>
            <a:off x="1857375" y="3321844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3357563" y="3321844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Овал 13"/>
          <p:cNvSpPr/>
          <p:nvPr/>
        </p:nvSpPr>
        <p:spPr>
          <a:xfrm>
            <a:off x="6215063" y="3321844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00430" y="3754460"/>
            <a:ext cx="5536066" cy="131380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200" b="1" dirty="0">
              <a:solidFill>
                <a:schemeClr val="bg1"/>
              </a:solidFill>
            </a:endParaRPr>
          </a:p>
        </p:txBody>
      </p:sp>
      <p:pic>
        <p:nvPicPr>
          <p:cNvPr id="12306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75" y="3750468"/>
            <a:ext cx="6159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Рисунок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071938" y="3750468"/>
            <a:ext cx="6159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Рисунок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1" y="3750468"/>
            <a:ext cx="614363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5143500" y="3804047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35676" y="3810000"/>
            <a:ext cx="27844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+mj-lt"/>
              </a:rPr>
              <a:t>- Этапы </a:t>
            </a:r>
            <a:r>
              <a:rPr lang="ru-RU" sz="2000" b="1" dirty="0" err="1">
                <a:solidFill>
                  <a:prstClr val="black"/>
                </a:solidFill>
                <a:latin typeface="+mj-lt"/>
              </a:rPr>
              <a:t>стеосинтеза</a:t>
            </a:r>
            <a:endParaRPr lang="ru-RU" sz="20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86188" y="4067175"/>
            <a:ext cx="40925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+mj-lt"/>
              </a:rPr>
              <a:t>спицевинтовым фиксатором</a:t>
            </a:r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643313" y="4339829"/>
            <a:ext cx="431800" cy="32504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214813" y="4341019"/>
            <a:ext cx="4749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+mj-lt"/>
              </a:rPr>
              <a:t>- деформация спиц в шайбе </a:t>
            </a:r>
            <a:endParaRPr lang="ru-RU" sz="2000" dirty="0">
              <a:latin typeface="+mj-lt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643313" y="4661298"/>
            <a:ext cx="431800" cy="32504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14814" y="4722019"/>
            <a:ext cx="4905375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prstClr val="black"/>
                </a:solidFill>
                <a:latin typeface="+mj-lt"/>
              </a:rPr>
              <a:t>- фиксация </a:t>
            </a:r>
            <a:r>
              <a:rPr lang="ru-RU" sz="2000" b="1" dirty="0" err="1">
                <a:solidFill>
                  <a:prstClr val="black"/>
                </a:solidFill>
                <a:latin typeface="+mj-lt"/>
              </a:rPr>
              <a:t>оскольчатого</a:t>
            </a:r>
            <a:r>
              <a:rPr lang="ru-RU" sz="2000" b="1" dirty="0">
                <a:solidFill>
                  <a:prstClr val="black"/>
                </a:solidFill>
                <a:latin typeface="+mj-lt"/>
              </a:rPr>
              <a:t> перелома </a:t>
            </a:r>
            <a:endParaRPr lang="ru-RU" sz="2000" dirty="0">
              <a:latin typeface="+mj-lt"/>
            </a:endParaRPr>
          </a:p>
        </p:txBody>
      </p:sp>
      <p:pic>
        <p:nvPicPr>
          <p:cNvPr id="12316" name="Picture 4" descr="175"/>
          <p:cNvPicPr>
            <a:picLocks noChangeAspect="1" noChangeArrowheads="1"/>
          </p:cNvPicPr>
          <p:nvPr/>
        </p:nvPicPr>
        <p:blipFill>
          <a:blip r:embed="rId11" cstate="print"/>
          <a:srcRect l="31989" r="15686"/>
          <a:stretch>
            <a:fillRect/>
          </a:stretch>
        </p:blipFill>
        <p:spPr bwMode="auto">
          <a:xfrm>
            <a:off x="2500313" y="535782"/>
            <a:ext cx="1428750" cy="153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Овал 28"/>
          <p:cNvSpPr/>
          <p:nvPr/>
        </p:nvSpPr>
        <p:spPr>
          <a:xfrm>
            <a:off x="3429000" y="1714500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" name="Овал 29"/>
          <p:cNvSpPr/>
          <p:nvPr/>
        </p:nvSpPr>
        <p:spPr>
          <a:xfrm>
            <a:off x="5643563" y="3804047"/>
            <a:ext cx="431800" cy="32385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96000"/>
                  <a:lumMod val="104000"/>
                </a:schemeClr>
              </a:gs>
              <a:gs pos="19000">
                <a:srgbClr val="FFC0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12319" name="Рисунок 1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14314" y="3964782"/>
            <a:ext cx="3252787" cy="96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3570" y="0"/>
            <a:ext cx="3562066" cy="48577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rgbClr val="7030A0"/>
                </a:solidFill>
                <a:ea typeface="+mj-ea"/>
              </a:rPr>
              <a:t>Доступы</a:t>
            </a:r>
            <a:endParaRPr lang="ru-RU" sz="2200" b="1" dirty="0">
              <a:solidFill>
                <a:srgbClr val="7030A0"/>
              </a:solidFill>
              <a:ea typeface="+mj-ea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 l="21764" r="7480"/>
          <a:stretch>
            <a:fillRect/>
          </a:stretch>
        </p:blipFill>
        <p:spPr bwMode="auto">
          <a:xfrm>
            <a:off x="202963" y="191743"/>
            <a:ext cx="2464534" cy="2974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Рисунок 2"/>
          <p:cNvPicPr>
            <a:picLocks noChangeAspect="1"/>
          </p:cNvPicPr>
          <p:nvPr/>
        </p:nvPicPr>
        <p:blipFill>
          <a:blip r:embed="rId3"/>
          <a:srcRect l="15015" t="11417" b="2756"/>
          <a:stretch>
            <a:fillRect/>
          </a:stretch>
        </p:blipFill>
        <p:spPr bwMode="auto">
          <a:xfrm>
            <a:off x="3162300" y="163773"/>
            <a:ext cx="2287588" cy="3010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39725" y="3174206"/>
            <a:ext cx="263623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+mj-lt"/>
              </a:rPr>
              <a:t>А – проксимальный доступ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200" y="3489723"/>
            <a:ext cx="22931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+mj-lt"/>
              </a:rPr>
              <a:t>Б – дистальный доступ</a:t>
            </a:r>
          </a:p>
        </p:txBody>
      </p:sp>
      <p:pic>
        <p:nvPicPr>
          <p:cNvPr id="15367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030141"/>
            <a:ext cx="4572000" cy="211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04850" y="4731544"/>
            <a:ext cx="305602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latin typeface="+mj-lt"/>
              </a:rPr>
              <a:t>Положение конечности на столе</a:t>
            </a:r>
          </a:p>
        </p:txBody>
      </p:sp>
      <p:pic>
        <p:nvPicPr>
          <p:cNvPr id="15369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4988" y="736090"/>
            <a:ext cx="2259012" cy="2256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3221</TotalTime>
  <Words>385</Words>
  <Application>Microsoft Office PowerPoint</Application>
  <PresentationFormat>Экран (16:9)</PresentationFormat>
  <Paragraphs>111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ИНСТРУМЕНТАРИЙ, ОБОРУДОВАНИЕ  И КОМПОНЕНТЫ СПИЦЕВИНТОВОГО ФИКСАТОРА</vt:lpstr>
      <vt:lpstr>Этапы фиксации переломов ПОПК спицевинтовым фиксатором</vt:lpstr>
      <vt:lpstr>Доступы</vt:lpstr>
      <vt:lpstr>ЭТАПЫ ОСТЕОСИНТЕЗА</vt:lpstr>
      <vt:lpstr>ЭТАПЫ ОСТЕОСИНТЕЗА ….</vt:lpstr>
      <vt:lpstr>Слайд 12</vt:lpstr>
      <vt:lpstr>Функциональный исход   через  4 месяца</vt:lpstr>
      <vt:lpstr>Слайд 14</vt:lpstr>
      <vt:lpstr>Функциональный исход   через 4 месяца</vt:lpstr>
      <vt:lpstr>Слайд 16</vt:lpstr>
      <vt:lpstr>Слайд 17</vt:lpstr>
      <vt:lpstr>Стабильность остеосинтеза / тактика реабилитации?</vt:lpstr>
      <vt:lpstr>Выводы</vt:lpstr>
      <vt:lpstr>Слайд 20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74</cp:revision>
  <dcterms:created xsi:type="dcterms:W3CDTF">2017-05-15T08:45:08Z</dcterms:created>
  <dcterms:modified xsi:type="dcterms:W3CDTF">2018-06-30T17:10:08Z</dcterms:modified>
</cp:coreProperties>
</file>