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67" r:id="rId14"/>
  </p:sldIdLst>
  <p:sldSz cx="9144000" cy="5143500" type="screen16x9"/>
  <p:notesSz cx="6858000" cy="9144000"/>
  <p:defaultTextStyle>
    <a:defPPr>
      <a:defRPr lang="ru-RU"/>
    </a:defPPr>
    <a:lvl1pPr marL="0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2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4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6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8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61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53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45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36" algn="l" defTabSz="91418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92" autoAdjust="0"/>
    <p:restoredTop sz="94660"/>
  </p:normalViewPr>
  <p:slideViewPr>
    <p:cSldViewPr showGuides="1">
      <p:cViewPr varScale="1">
        <p:scale>
          <a:sx n="154" d="100"/>
          <a:sy n="154" d="100"/>
        </p:scale>
        <p:origin x="-48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028701"/>
            <a:ext cx="8229600" cy="1371600"/>
          </a:xfrm>
        </p:spPr>
        <p:txBody>
          <a:bodyPr vert="horz" lIns="45709" tIns="0" rIns="45709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49877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092" indent="0" algn="ctr">
              <a:buNone/>
            </a:lvl2pPr>
            <a:lvl3pPr marL="914184" indent="0" algn="ctr">
              <a:buNone/>
            </a:lvl3pPr>
            <a:lvl4pPr marL="1371276" indent="0" algn="ctr">
              <a:buNone/>
            </a:lvl4pPr>
            <a:lvl5pPr marL="1828368" indent="0" algn="ctr">
              <a:buNone/>
            </a:lvl5pPr>
            <a:lvl6pPr marL="2285461" indent="0" algn="ctr">
              <a:buNone/>
            </a:lvl6pPr>
            <a:lvl7pPr marL="2742553" indent="0" algn="ctr">
              <a:buNone/>
            </a:lvl7pPr>
            <a:lvl8pPr marL="3199645" indent="0" algn="ctr">
              <a:buNone/>
            </a:lvl8pPr>
            <a:lvl9pPr marL="3656736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7086600" cy="13716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1880840"/>
            <a:ext cx="7086600" cy="1132284"/>
          </a:xfrm>
        </p:spPr>
        <p:txBody>
          <a:bodyPr anchor="t"/>
          <a:lstStyle>
            <a:lvl1pPr marL="73135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4812507"/>
            <a:ext cx="762000" cy="273844"/>
          </a:xfrm>
        </p:spPr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30" y="1151337"/>
            <a:ext cx="4041775" cy="563165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71651"/>
            <a:ext cx="4040188" cy="28229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1771651"/>
            <a:ext cx="4041775" cy="282297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90"/>
            <a:ext cx="3008313" cy="871537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1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5" y="1143001"/>
            <a:ext cx="3008313" cy="345162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1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457200"/>
            <a:ext cx="5486400" cy="391716"/>
          </a:xfrm>
        </p:spPr>
        <p:txBody>
          <a:bodyPr lIns="45709" rIns="45709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373981"/>
            <a:ext cx="5486400" cy="29718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1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875091"/>
            <a:ext cx="5486400" cy="397764"/>
          </a:xfrm>
        </p:spPr>
        <p:txBody>
          <a:bodyPr lIns="45709" tIns="45709" rIns="45709" anchor="t"/>
          <a:lstStyle>
            <a:lvl1pPr marL="0" indent="0" algn="ctr">
              <a:buNone/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9" tIns="45709" rIns="91419" bIns="45709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31870"/>
          </a:xfrm>
          <a:prstGeom prst="rect">
            <a:avLst/>
          </a:prstGeom>
        </p:spPr>
        <p:txBody>
          <a:bodyPr vert="horz" lIns="91419" tIns="45709" rIns="91419" bIns="45709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1" y="4812507"/>
            <a:ext cx="2133600" cy="273844"/>
          </a:xfrm>
          <a:prstGeom prst="rect">
            <a:avLst/>
          </a:prstGeom>
        </p:spPr>
        <p:txBody>
          <a:bodyPr vert="horz" lIns="91419" tIns="45709" rIns="91419" bIns="45709" anchor="b"/>
          <a:lstStyle>
            <a:lvl1pPr algn="l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B311DE7-8661-4D77-9F0E-6316F3F9C3CE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419" tIns="45709" rIns="91419" bIns="45709" anchor="b"/>
          <a:lstStyle>
            <a:lvl1pPr algn="ct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4812507"/>
            <a:ext cx="762000" cy="273844"/>
          </a:xfrm>
          <a:prstGeom prst="rect">
            <a:avLst/>
          </a:prstGeom>
        </p:spPr>
        <p:txBody>
          <a:bodyPr vert="horz" lIns="0" tIns="45709" rIns="0" bIns="45709" anchor="b"/>
          <a:lstStyle>
            <a:lvl1pPr algn="r" eaLnBrk="1" latinLnBrk="0" hangingPunct="1">
              <a:defRPr kumimoji="0" sz="11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2CDA1C-10A5-4006-B8D4-4EA3DF54B37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511" indent="-411383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475" indent="-283397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587" indent="-228546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993" indent="-182837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972" indent="-182837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375" indent="-182837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497" indent="-18283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6617" indent="-18283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7738" indent="-182837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1580" y="2067694"/>
            <a:ext cx="7704855" cy="1914502"/>
          </a:xfrm>
        </p:spPr>
        <p:txBody>
          <a:bodyPr>
            <a:noAutofit/>
          </a:bodyPr>
          <a:lstStyle/>
          <a:p>
            <a:pPr marL="182837"/>
            <a:r>
              <a:rPr lang="ru-RU" sz="2000" dirty="0">
                <a:solidFill>
                  <a:srgbClr val="7030A0"/>
                </a:solidFill>
                <a:effectLst/>
              </a:rPr>
              <a:t>ВАРИАНТ ЭТАПНОГО ХИРУРГИЧЕСКОГО ЛЕЧЕНИЯ БОЛЬНОГО С ТЯЖЕЛОЙ СОЧЕТАННОЙ ТРАВМОЙ ГРУДИ И ПОЗВОНОЧНИКА, ОСЛОЖНЕННОЙ ПОСТТРАВМАТИЧЕСКОЙ ЭМПИЕМОЙ </a:t>
            </a:r>
            <a:br>
              <a:rPr lang="ru-RU" sz="2000" dirty="0">
                <a:solidFill>
                  <a:srgbClr val="7030A0"/>
                </a:solidFill>
                <a:effectLst/>
              </a:rPr>
            </a:br>
            <a:r>
              <a:rPr lang="ru-RU" sz="2000" dirty="0">
                <a:solidFill>
                  <a:srgbClr val="7030A0"/>
                </a:solidFill>
                <a:effectLst/>
              </a:rPr>
              <a:t>ПЛЕВРЫ </a:t>
            </a:r>
            <a:br>
              <a:rPr lang="ru-RU" sz="2000" dirty="0">
                <a:solidFill>
                  <a:srgbClr val="7030A0"/>
                </a:solidFill>
                <a:effectLst/>
              </a:rPr>
            </a:br>
            <a:r>
              <a:rPr lang="ru-RU" sz="2000" dirty="0">
                <a:solidFill>
                  <a:srgbClr val="7030A0"/>
                </a:solidFill>
                <a:effectLst/>
              </a:rPr>
              <a:t>(клинический случай)</a:t>
            </a:r>
            <a:endParaRPr lang="ru-RU" sz="2000" dirty="0">
              <a:solidFill>
                <a:srgbClr val="7030A0"/>
              </a:solidFill>
              <a:effectLst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42330" y="1767950"/>
            <a:ext cx="7764140" cy="1998222"/>
          </a:xfrm>
          <a:prstGeom prst="rect">
            <a:avLst/>
          </a:prstGeom>
          <a:effectLst/>
        </p:spPr>
        <p:txBody>
          <a:bodyPr vert="horz" lIns="91419" tIns="45709" rIns="91419" bIns="45709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37" indent="0" algn="ctr">
              <a:buNone/>
            </a:pPr>
            <a:endParaRPr lang="ru-RU" sz="2800" dirty="0">
              <a:solidFill>
                <a:srgbClr val="7030A0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5765" y="4155926"/>
            <a:ext cx="4356484" cy="830975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ГВКГ войск национальной гвардии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Московская область, г. Балашиха</a:t>
            </a:r>
          </a:p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2018 год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1513138"/>
            <a:ext cx="4248472" cy="338532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7030A0"/>
                </a:solidFill>
              </a:rPr>
              <a:t>Ф.Г. </a:t>
            </a:r>
            <a:r>
              <a:rPr lang="ru-RU" sz="1600" dirty="0" err="1" smtClean="0">
                <a:solidFill>
                  <a:srgbClr val="7030A0"/>
                </a:solidFill>
              </a:rPr>
              <a:t>Герейханов</a:t>
            </a:r>
            <a:r>
              <a:rPr lang="ru-RU" sz="1600" dirty="0" smtClean="0">
                <a:solidFill>
                  <a:srgbClr val="7030A0"/>
                </a:solidFill>
              </a:rPr>
              <a:t>, Д.Р. Ивченко, А.Х. </a:t>
            </a:r>
            <a:r>
              <a:rPr lang="ru-RU" sz="1600" dirty="0" err="1" smtClean="0">
                <a:solidFill>
                  <a:srgbClr val="7030A0"/>
                </a:solidFill>
              </a:rPr>
              <a:t>Голубянц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10" name="Picture 2" descr="C:\Users\Михаил\Desktop\ТРАВМА 2018 _ ТРАВМА 2018_ Мультидисциплинарный подход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" t="14594" r="62279" b="8120"/>
          <a:stretch/>
        </p:blipFill>
        <p:spPr bwMode="auto">
          <a:xfrm>
            <a:off x="654968" y="267766"/>
            <a:ext cx="1468760" cy="15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3008"/>
            <a:ext cx="1072992" cy="101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611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7215" y="843558"/>
            <a:ext cx="2686633" cy="3139299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21.04.2016 г. под местной инфильтрационной анестезией выполнено закрытие торакостомы с пластикой местными тканями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</a:p>
          <a:p>
            <a:pPr algn="just"/>
            <a:endParaRPr lang="ru-RU" dirty="0" smtClean="0">
              <a:solidFill>
                <a:srgbClr val="7030A0"/>
              </a:solidFill>
            </a:endParaRPr>
          </a:p>
          <a:p>
            <a:pPr algn="just"/>
            <a:endParaRPr lang="ru-RU" dirty="0">
              <a:solidFill>
                <a:srgbClr val="7030A0"/>
              </a:solidFill>
            </a:endParaRPr>
          </a:p>
          <a:p>
            <a:pPr algn="just"/>
            <a:endParaRPr lang="ru-RU" dirty="0">
              <a:solidFill>
                <a:srgbClr val="7030A0"/>
              </a:solidFill>
            </a:endParaRPr>
          </a:p>
          <a:p>
            <a:pPr algn="ctr"/>
            <a:r>
              <a:rPr lang="ru-RU" dirty="0">
                <a:solidFill>
                  <a:srgbClr val="7030A0"/>
                </a:solidFill>
              </a:rPr>
              <a:t>Вид раны:14 сутки после операции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95536" y="195691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43557"/>
            <a:ext cx="5032280" cy="378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2439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45800" y="771550"/>
            <a:ext cx="3868427" cy="36931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Вид раны: закрытие торакостомы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67545" y="141687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7" y="1259364"/>
            <a:ext cx="4608512" cy="348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32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570" y="940650"/>
            <a:ext cx="5000550" cy="378563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sz="2000" dirty="0">
                <a:solidFill>
                  <a:srgbClr val="7030A0"/>
                </a:solidFill>
              </a:rPr>
              <a:t>Выписан для продолжения лечения в условиях реабилитационного центра. За время наблюдения </a:t>
            </a:r>
            <a:r>
              <a:rPr lang="ru-RU" sz="2000" dirty="0" smtClean="0">
                <a:solidFill>
                  <a:srgbClr val="7030A0"/>
                </a:solidFill>
              </a:rPr>
              <a:t>(2 года) </a:t>
            </a:r>
            <a:r>
              <a:rPr lang="ru-RU" sz="2000" dirty="0">
                <a:solidFill>
                  <a:srgbClr val="7030A0"/>
                </a:solidFill>
              </a:rPr>
              <a:t>у пациента обострения эмпиемы плевры не отмечено, отмечается регресс неврологической симптоматики в виде полного восстановления функции тазовых органов, мышечная сила в правой нижней конечности восстановилась до 4 баллов, в левой - до 3 баллов. Пациент может самостоятельно передвигаться с помощью ходунков, костылей</a:t>
            </a:r>
            <a:r>
              <a:rPr lang="ru-RU" sz="2000" dirty="0" smtClean="0">
                <a:solidFill>
                  <a:srgbClr val="7030A0"/>
                </a:solidFill>
              </a:rPr>
              <a:t>.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67545" y="141687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921848"/>
            <a:ext cx="2817699" cy="37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252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3" y="843558"/>
            <a:ext cx="8280919" cy="3539408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sz="2800" dirty="0">
                <a:solidFill>
                  <a:srgbClr val="7030A0"/>
                </a:solidFill>
              </a:rPr>
              <a:t>Этапное </a:t>
            </a:r>
            <a:r>
              <a:rPr lang="ru-RU" sz="2800" dirty="0">
                <a:solidFill>
                  <a:srgbClr val="7030A0"/>
                </a:solidFill>
              </a:rPr>
              <a:t>хирургическое лечение у больного с тяжелой сочетанной травмой груди и позвоночника, осложненной развитием посттравматической эмпиемы плевры с применением современных систем местного вакуумного воздействия позволяет избежать торакотомии, плеврэктомии, декортикации легкого и получить хорошие результаты в небольшие сроки лечения.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67545" y="141687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вывод</a:t>
            </a:r>
            <a:endParaRPr lang="ru-RU" sz="2800" dirty="0"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330976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481"/>
            <a:ext cx="8424936" cy="432048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182837"/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4" y="951571"/>
            <a:ext cx="8280919" cy="378563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	</a:t>
            </a:r>
            <a:r>
              <a:rPr lang="ru-RU" sz="2400" dirty="0">
                <a:solidFill>
                  <a:srgbClr val="7030A0"/>
                </a:solidFill>
              </a:rPr>
              <a:t>Показать </a:t>
            </a:r>
            <a:r>
              <a:rPr lang="ru-RU" sz="2400" dirty="0">
                <a:solidFill>
                  <a:srgbClr val="7030A0"/>
                </a:solidFill>
              </a:rPr>
              <a:t>успешную тактику хирургического лечения больного с тяжёлой сочетанной травмой груди и позвоночника, осложненной развитием эмпиемы плевры с использованием системы управляемого непрерывного отрицательного давления в плевральной полости, позволившее полностью ликвидировать полость эмпиемы и сократить сроки лечения эмпиемы до 14 суток, максимально ускорить начало реабилитации пациента и предотвратить развитие тяжелых гнойно-инфекционных осложнений.</a:t>
            </a:r>
          </a:p>
          <a:p>
            <a:pPr algn="just"/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5" y="141687"/>
            <a:ext cx="8424936" cy="4318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45709" tIns="0" rIns="45709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7030A0"/>
                </a:solidFill>
                <a:effectLst/>
              </a:rPr>
              <a:t>ЦЕЛЬ ДЕМОНСТРАЦИИ</a:t>
            </a:r>
            <a:endParaRPr lang="ru-RU" sz="2800" dirty="0"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876835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41481"/>
            <a:ext cx="8424936" cy="432048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182837"/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915566"/>
            <a:ext cx="4680519" cy="378563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sz="1600" dirty="0">
                <a:solidFill>
                  <a:srgbClr val="7030A0"/>
                </a:solidFill>
              </a:rPr>
              <a:t>Больной Х., 1992 г.р., поступил в Главный военный клинический госпиталь ВНГ РФ на 15-ые сутки после ДТП. Диагноз: Тяжёлая сочетанная травма головы, груди, позвоночника от 16.03.2016 г. ЗЧМТ. Сотрясение головного мозга. Закрытая травма груди. Ушиб легких. Правосторонний гемоторакс. </a:t>
            </a:r>
            <a:r>
              <a:rPr lang="ru-RU" sz="1600" dirty="0" err="1">
                <a:solidFill>
                  <a:srgbClr val="7030A0"/>
                </a:solidFill>
              </a:rPr>
              <a:t>Позвоночно</a:t>
            </a:r>
            <a:r>
              <a:rPr lang="ru-RU" sz="1600" dirty="0">
                <a:solidFill>
                  <a:srgbClr val="7030A0"/>
                </a:solidFill>
              </a:rPr>
              <a:t>-спинномозговая травма. Ушиб спинного мозга тяжелой степени. Компрессионно-</a:t>
            </a:r>
            <a:r>
              <a:rPr lang="ru-RU" sz="1600" dirty="0" err="1">
                <a:solidFill>
                  <a:srgbClr val="7030A0"/>
                </a:solidFill>
              </a:rPr>
              <a:t>оскольчатый</a:t>
            </a:r>
            <a:r>
              <a:rPr lang="ru-RU" sz="1600" dirty="0">
                <a:solidFill>
                  <a:srgbClr val="7030A0"/>
                </a:solidFill>
              </a:rPr>
              <a:t> перелом LI позвонка с поперечным смещением (тип С по АО). Частичное нарушение проводимости спинного мозга (группа В по </a:t>
            </a:r>
            <a:r>
              <a:rPr lang="ru-RU" sz="1600" dirty="0" err="1">
                <a:solidFill>
                  <a:srgbClr val="7030A0"/>
                </a:solidFill>
              </a:rPr>
              <a:t>Frankel</a:t>
            </a:r>
            <a:r>
              <a:rPr lang="ru-RU" sz="1600" dirty="0">
                <a:solidFill>
                  <a:srgbClr val="7030A0"/>
                </a:solidFill>
              </a:rPr>
              <a:t>). Инородное тело (марлевый тампон) правой плевральной полости. Осложнение: посттравматическая эмпиема правой плевральной полости.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6547" y="771550"/>
            <a:ext cx="3273925" cy="584753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</a:rPr>
              <a:t>КТ-грамма: реконструкция перелома </a:t>
            </a:r>
            <a:r>
              <a:rPr lang="ru-RU" sz="1600" dirty="0" smtClean="0">
                <a:solidFill>
                  <a:srgbClr val="7030A0"/>
                </a:solidFill>
              </a:rPr>
              <a:t>позвоночника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5" y="141687"/>
            <a:ext cx="8424936" cy="4318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45709" tIns="0" rIns="45709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7030A0"/>
                </a:solidFill>
                <a:effectLst/>
              </a:rPr>
              <a:t>Клинический случай</a:t>
            </a:r>
            <a:endParaRPr lang="ru-RU" sz="2800" dirty="0">
              <a:solidFill>
                <a:srgbClr val="7030A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69064"/>
            <a:ext cx="3090005" cy="338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73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771550"/>
            <a:ext cx="4320480" cy="3693297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Состояние после операций: 16.03.2016 г. </a:t>
            </a:r>
            <a:r>
              <a:rPr lang="ru-RU" dirty="0" err="1">
                <a:solidFill>
                  <a:srgbClr val="7030A0"/>
                </a:solidFill>
              </a:rPr>
              <a:t>передне</a:t>
            </a:r>
            <a:r>
              <a:rPr lang="ru-RU" dirty="0">
                <a:solidFill>
                  <a:srgbClr val="7030A0"/>
                </a:solidFill>
              </a:rPr>
              <a:t>-боковой торакотомии справа, остановки </a:t>
            </a:r>
            <a:r>
              <a:rPr lang="ru-RU" dirty="0" err="1">
                <a:solidFill>
                  <a:srgbClr val="7030A0"/>
                </a:solidFill>
              </a:rPr>
              <a:t>внутриплеврального</a:t>
            </a:r>
            <a:r>
              <a:rPr lang="ru-RU" dirty="0">
                <a:solidFill>
                  <a:srgbClr val="7030A0"/>
                </a:solidFill>
              </a:rPr>
              <a:t> кровотечения временной тугой тампонадой марлевыми салфетками (</a:t>
            </a:r>
            <a:r>
              <a:rPr lang="ru-RU" dirty="0" err="1">
                <a:solidFill>
                  <a:srgbClr val="7030A0"/>
                </a:solidFill>
              </a:rPr>
              <a:t>damage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control</a:t>
            </a:r>
            <a:r>
              <a:rPr lang="ru-RU" dirty="0">
                <a:solidFill>
                  <a:srgbClr val="7030A0"/>
                </a:solidFill>
              </a:rPr>
              <a:t>), дренирования плевральной полости; 22.03.2016 г. </a:t>
            </a:r>
            <a:r>
              <a:rPr lang="ru-RU" dirty="0" err="1">
                <a:solidFill>
                  <a:srgbClr val="7030A0"/>
                </a:solidFill>
              </a:rPr>
              <a:t>видеоассистированной</a:t>
            </a:r>
            <a:r>
              <a:rPr lang="ru-RU" dirty="0">
                <a:solidFill>
                  <a:srgbClr val="7030A0"/>
                </a:solidFill>
              </a:rPr>
              <a:t> заднебоковой </a:t>
            </a:r>
            <a:r>
              <a:rPr lang="ru-RU" dirty="0" err="1">
                <a:solidFill>
                  <a:srgbClr val="7030A0"/>
                </a:solidFill>
              </a:rPr>
              <a:t>миниторакотомии</a:t>
            </a:r>
            <a:r>
              <a:rPr lang="ru-RU" dirty="0">
                <a:solidFill>
                  <a:srgbClr val="7030A0"/>
                </a:solidFill>
              </a:rPr>
              <a:t> в 8 </a:t>
            </a:r>
            <a:r>
              <a:rPr lang="ru-RU" dirty="0" err="1">
                <a:solidFill>
                  <a:srgbClr val="7030A0"/>
                </a:solidFill>
              </a:rPr>
              <a:t>межреберье</a:t>
            </a:r>
            <a:r>
              <a:rPr lang="ru-RU" dirty="0">
                <a:solidFill>
                  <a:srgbClr val="7030A0"/>
                </a:solidFill>
              </a:rPr>
              <a:t> справа, удаления марлевых тампонов из плевральной полости, санации и дренирования правой плевральной полости.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2040" y="771550"/>
            <a:ext cx="3528392" cy="923307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КТ-грамма: инородное тело (марлевый тампон) правой плевральной </a:t>
            </a:r>
            <a:r>
              <a:rPr lang="ru-RU" dirty="0" smtClean="0">
                <a:solidFill>
                  <a:srgbClr val="7030A0"/>
                </a:solidFill>
              </a:rPr>
              <a:t>полости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7545" y="141687"/>
            <a:ext cx="8424936" cy="4318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45709" tIns="0" rIns="45709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7030A0"/>
                </a:solidFill>
                <a:effectLst/>
              </a:rPr>
              <a:t>Клинический случай</a:t>
            </a:r>
            <a:endParaRPr lang="ru-RU" sz="2800" dirty="0">
              <a:solidFill>
                <a:srgbClr val="7030A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94857"/>
            <a:ext cx="3183820" cy="291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645851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5" y="987574"/>
            <a:ext cx="3384373" cy="2585301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6.04.2016 г. выполнены операции: </a:t>
            </a:r>
            <a:r>
              <a:rPr lang="ru-RU" dirty="0" smtClean="0">
                <a:solidFill>
                  <a:srgbClr val="7030A0"/>
                </a:solidFill>
              </a:rPr>
              <a:t>декомпрессия </a:t>
            </a:r>
            <a:r>
              <a:rPr lang="ru-RU" dirty="0">
                <a:solidFill>
                  <a:srgbClr val="7030A0"/>
                </a:solidFill>
              </a:rPr>
              <a:t>позвоночного канала на уровне </a:t>
            </a:r>
            <a:r>
              <a:rPr lang="ru-RU" dirty="0" err="1" smtClean="0">
                <a:solidFill>
                  <a:srgbClr val="7030A0"/>
                </a:solidFill>
              </a:rPr>
              <a:t>ThXII</a:t>
            </a:r>
            <a:r>
              <a:rPr lang="ru-RU" dirty="0">
                <a:solidFill>
                  <a:srgbClr val="7030A0"/>
                </a:solidFill>
              </a:rPr>
              <a:t>, LI, коррекция оси позвоночного столба, </a:t>
            </a:r>
            <a:r>
              <a:rPr lang="ru-RU" dirty="0" err="1">
                <a:solidFill>
                  <a:srgbClr val="7030A0"/>
                </a:solidFill>
              </a:rPr>
              <a:t>транспедикулярная</a:t>
            </a:r>
            <a:r>
              <a:rPr lang="ru-RU" dirty="0">
                <a:solidFill>
                  <a:srgbClr val="7030A0"/>
                </a:solidFill>
              </a:rPr>
              <a:t> фиксация </a:t>
            </a:r>
            <a:r>
              <a:rPr lang="ru-RU" dirty="0" err="1" smtClean="0">
                <a:solidFill>
                  <a:srgbClr val="7030A0"/>
                </a:solidFill>
              </a:rPr>
              <a:t>ThIX</a:t>
            </a:r>
            <a:r>
              <a:rPr lang="ru-RU" dirty="0" smtClean="0">
                <a:solidFill>
                  <a:srgbClr val="7030A0"/>
                </a:solidFill>
              </a:rPr>
              <a:t>-</a:t>
            </a:r>
            <a:r>
              <a:rPr lang="ru-RU" dirty="0" err="1" smtClean="0">
                <a:solidFill>
                  <a:srgbClr val="7030A0"/>
                </a:solidFill>
              </a:rPr>
              <a:t>ThXI</a:t>
            </a:r>
            <a:r>
              <a:rPr lang="ru-RU" dirty="0">
                <a:solidFill>
                  <a:srgbClr val="7030A0"/>
                </a:solidFill>
              </a:rPr>
              <a:t>-LII-LIII (</a:t>
            </a:r>
            <a:r>
              <a:rPr lang="ru-RU" dirty="0" err="1" smtClean="0">
                <a:solidFill>
                  <a:srgbClr val="7030A0"/>
                </a:solidFill>
              </a:rPr>
              <a:t>Медтроник</a:t>
            </a:r>
            <a:r>
              <a:rPr lang="ru-RU" dirty="0" smtClean="0">
                <a:solidFill>
                  <a:srgbClr val="7030A0"/>
                </a:solidFill>
              </a:rPr>
              <a:t>, </a:t>
            </a:r>
            <a:r>
              <a:rPr lang="ru-RU" dirty="0" err="1" smtClean="0">
                <a:solidFill>
                  <a:srgbClr val="7030A0"/>
                </a:solidFill>
              </a:rPr>
              <a:t>Легаси</a:t>
            </a:r>
            <a:r>
              <a:rPr lang="ru-RU" dirty="0" smtClean="0">
                <a:solidFill>
                  <a:srgbClr val="7030A0"/>
                </a:solidFill>
              </a:rPr>
              <a:t>); </a:t>
            </a:r>
            <a:r>
              <a:rPr lang="ru-RU" dirty="0" err="1" smtClean="0">
                <a:solidFill>
                  <a:srgbClr val="7030A0"/>
                </a:solidFill>
              </a:rPr>
              <a:t>троакарная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эпицистостомия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428" y="3707287"/>
            <a:ext cx="3744416" cy="646309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Стабилизация перелома позвоночника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5" y="141687"/>
            <a:ext cx="8424936" cy="4318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45709" tIns="0" rIns="45709" bIns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  <a:endParaRPr lang="ru-RU" sz="2800" dirty="0">
              <a:solidFill>
                <a:srgbClr val="7030A0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028" y="1059582"/>
            <a:ext cx="4663462" cy="32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0342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625" y="956937"/>
            <a:ext cx="3217279" cy="2585301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07.04.2016 г. сформирована торакостома, удалено инородное тело (марлевый тампон) из плевральной полости, выполнена установка системы непрерывного отрицательного давления правой плевральной полости с управляемым разрежением. </a:t>
            </a:r>
            <a:endParaRPr lang="ru-RU" sz="800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67545" y="141687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4068875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7030A0"/>
                </a:solidFill>
              </a:rPr>
              <a:t>Торакостома</a:t>
            </a:r>
            <a:r>
              <a:rPr lang="ru-RU" dirty="0">
                <a:solidFill>
                  <a:srgbClr val="7030A0"/>
                </a:solidFill>
              </a:rPr>
              <a:t> (полость эмпиемы плевры</a:t>
            </a:r>
            <a:r>
              <a:rPr lang="ru-RU" dirty="0" smtClean="0">
                <a:solidFill>
                  <a:srgbClr val="7030A0"/>
                </a:solidFill>
              </a:rPr>
              <a:t>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509" y="1098245"/>
            <a:ext cx="4576963" cy="37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1758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5562" y="790858"/>
            <a:ext cx="8168902" cy="646309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Вид торакостомы с элементами системы	</a:t>
            </a:r>
            <a:r>
              <a:rPr lang="ru-RU" dirty="0" smtClean="0">
                <a:solidFill>
                  <a:srgbClr val="7030A0"/>
                </a:solidFill>
              </a:rPr>
              <a:t>непрерывного </a:t>
            </a:r>
            <a:r>
              <a:rPr lang="ru-RU" dirty="0">
                <a:solidFill>
                  <a:srgbClr val="7030A0"/>
                </a:solidFill>
              </a:rPr>
              <a:t>отрицательного давления (губка	</a:t>
            </a:r>
            <a:r>
              <a:rPr lang="ru-RU" dirty="0" smtClean="0">
                <a:solidFill>
                  <a:srgbClr val="7030A0"/>
                </a:solidFill>
              </a:rPr>
              <a:t>серии </a:t>
            </a:r>
            <a:r>
              <a:rPr lang="ru-RU" dirty="0" err="1">
                <a:solidFill>
                  <a:srgbClr val="7030A0"/>
                </a:solidFill>
              </a:rPr>
              <a:t>Suprasorb</a:t>
            </a:r>
            <a:r>
              <a:rPr lang="ru-RU" dirty="0">
                <a:solidFill>
                  <a:srgbClr val="7030A0"/>
                </a:solidFill>
              </a:rPr>
              <a:t>, дренаж с марлей </a:t>
            </a:r>
            <a:r>
              <a:rPr lang="ru-RU" dirty="0" err="1">
                <a:solidFill>
                  <a:srgbClr val="7030A0"/>
                </a:solidFill>
              </a:rPr>
              <a:t>Kerlix</a:t>
            </a:r>
            <a:r>
              <a:rPr lang="ru-RU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467545" y="141687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31" y="1653690"/>
            <a:ext cx="3955564" cy="301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718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60783" y="890595"/>
            <a:ext cx="4022445" cy="36931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Отсасыватель послеоперационный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59537" y="195486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68" y="1491630"/>
            <a:ext cx="2765675" cy="322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9969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9686" y="951571"/>
            <a:ext cx="5920655" cy="369310"/>
          </a:xfrm>
          <a:prstGeom prst="rect">
            <a:avLst/>
          </a:prstGeom>
          <a:noFill/>
        </p:spPr>
        <p:txBody>
          <a:bodyPr wrap="square" lIns="91419" tIns="45709" rIns="91419" bIns="45709" rtlCol="0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Вид раны на 3 сутки после операции (</a:t>
            </a:r>
            <a:r>
              <a:rPr lang="ru-RU" dirty="0" err="1">
                <a:solidFill>
                  <a:srgbClr val="7030A0"/>
                </a:solidFill>
              </a:rPr>
              <a:t>торакостомии</a:t>
            </a:r>
            <a:r>
              <a:rPr lang="ru-RU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467545" y="141687"/>
            <a:ext cx="8424936" cy="431843"/>
          </a:xfrm>
          <a:solidFill>
            <a:schemeClr val="bg1">
              <a:lumMod val="75000"/>
            </a:schemeClr>
          </a:solidFill>
        </p:spPr>
        <p:txBody>
          <a:bodyPr anchor="ctr"/>
          <a:lstStyle/>
          <a:p>
            <a:r>
              <a:rPr lang="ru-RU" sz="2800" dirty="0">
                <a:solidFill>
                  <a:srgbClr val="7030A0"/>
                </a:solidFill>
                <a:effectLst/>
              </a:rPr>
              <a:t>Клинический случай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27" y="1491630"/>
            <a:ext cx="4324573" cy="34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94180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9F9F9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256</TotalTime>
  <Words>453</Words>
  <Application>Microsoft Office PowerPoint</Application>
  <PresentationFormat>Экран (16:9)</PresentationFormat>
  <Paragraphs>39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Апекс</vt:lpstr>
      <vt:lpstr>ВАРИАНТ ЭТАПНОГО ХИРУРГИЧЕСКОГО ЛЕЧЕНИЯ БОЛЬНОГО С ТЯЖЕЛОЙ СОЧЕТАННОЙ ТРАВМОЙ ГРУДИ И ПОЗВОНОЧНИКА, ОСЛОЖНЕННОЙ ПОСТТРАВМАТИЧЕСКОЙ ЭМПИЕМОЙ  ПЛЕВРЫ  (клинический случай)</vt:lpstr>
      <vt:lpstr>Клинический случай</vt:lpstr>
      <vt:lpstr>Клинический случай</vt:lpstr>
      <vt:lpstr>Презентация PowerPoint</vt:lpstr>
      <vt:lpstr>Презентация PowerPoint</vt:lpstr>
      <vt:lpstr>Клинический случай</vt:lpstr>
      <vt:lpstr>Клинический случай</vt:lpstr>
      <vt:lpstr>Клинический случай</vt:lpstr>
      <vt:lpstr>Клинический случай</vt:lpstr>
      <vt:lpstr>Клинический случай</vt:lpstr>
      <vt:lpstr>Клинический случай</vt:lpstr>
      <vt:lpstr>Клинический случай</vt:lpstr>
      <vt:lpstr>вывод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ВАРИАНТ ЭТАПНОГО ХИРУРГИЧЕСКОГО ЛЕЧЕНИЯ БОЛЬНОГО С ТЯЖЕЛОЙ СОЧЕТАННОЙ ТРАВМОЙ ГРУДИ И ПОЗВОНОЧНИКА, ОСЛОЖНЕННОЙ ПОСТТРАВМАТИЧЕСКОЙ ЭМПИЕМОЙ ПЛЕВРЫ</dc:title>
  <dc:creator>Михаил М. Ивахников</dc:creator>
  <cp:lastModifiedBy>Михаил</cp:lastModifiedBy>
  <cp:revision>42</cp:revision>
  <dcterms:created xsi:type="dcterms:W3CDTF">2017-02-13T09:14:27Z</dcterms:created>
  <dcterms:modified xsi:type="dcterms:W3CDTF">2018-06-26T15:39:03Z</dcterms:modified>
</cp:coreProperties>
</file>