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6"/>
  </p:notesMasterIdLst>
  <p:sldIdLst>
    <p:sldId id="411" r:id="rId2"/>
    <p:sldId id="421" r:id="rId3"/>
    <p:sldId id="369" r:id="rId4"/>
    <p:sldId id="437" r:id="rId5"/>
    <p:sldId id="433" r:id="rId6"/>
    <p:sldId id="438" r:id="rId7"/>
    <p:sldId id="439" r:id="rId8"/>
    <p:sldId id="440" r:id="rId9"/>
    <p:sldId id="441" r:id="rId10"/>
    <p:sldId id="370" r:id="rId11"/>
    <p:sldId id="434" r:id="rId12"/>
    <p:sldId id="435" r:id="rId13"/>
    <p:sldId id="436" r:id="rId14"/>
    <p:sldId id="380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67"/>
  </p:normalViewPr>
  <p:slideViewPr>
    <p:cSldViewPr>
      <p:cViewPr varScale="1">
        <p:scale>
          <a:sx n="150" d="100"/>
          <a:sy n="150" d="100"/>
        </p:scale>
        <p:origin x="15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CC3FF2-D551-45C6-80B1-152778175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33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392A7-F337-4C08-9311-2C3AC029511A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12601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25175B-0DE0-4635-ADF4-662EEA32185F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13297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5F7B42-079E-49DF-B0F5-502A37338C51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1595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7D1592-B218-4FF2-9E3C-E270019998C0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0998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F84E88-5F86-4901-BEF7-5CC67D6D886D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44493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6BB57F-0912-4101-B278-462BD433A7C6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43019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6F6721-00D0-4A08-9778-B91090948C4B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3301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02640-1A70-481E-BC5A-6AEE1260F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0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FFC97-CF4C-4A43-9D6A-F0FDE19A3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E9278-E256-40DD-A0FF-2CDEB1EC7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840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650AB-6B03-4963-9EE9-E7E4D49CD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31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5353C-CCF8-446D-8A2E-765A183A0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38A58-1859-4054-96CC-140C4FDD8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56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8AB10-D784-4497-B491-DC6728A33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36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C087C-6942-440B-BCA8-F809AC80A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5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8500-59A0-4157-9AEC-45120858B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13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D247-342F-4C71-AE34-033A960AF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49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39A68-1B70-4ECF-8459-939CA01ED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23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33A03-022F-4E0D-A62C-1A20D1956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33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4C90F0-9A1B-452F-9DD8-AB1A36254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6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 anchor="ctr"/>
          <a:lstStyle/>
          <a:p>
            <a:pPr eaLnBrk="1" hangingPunct="1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Черняев С.Н.  Неверов В.А. </a:t>
            </a:r>
            <a:b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осложненных переломов костей предплечья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операции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00200"/>
            <a:ext cx="2130425" cy="4525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0" name="Picture 4" descr="氾!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32099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657600" y="3276600"/>
            <a:ext cx="4953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  -  дистальный  отломок</a:t>
            </a:r>
          </a:p>
          <a:p>
            <a:pPr eaLnBrk="1" hangingPunct="1"/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  -  проксимальный отломок</a:t>
            </a:r>
          </a:p>
          <a:p>
            <a:pPr eaLnBrk="1" hangingPunct="1"/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3  -  трансплантат  </a:t>
            </a:r>
          </a:p>
          <a:p>
            <a:pPr eaLnBrk="1" hangingPunct="1"/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4  -  интрамедуллярный  стержень</a:t>
            </a:r>
          </a:p>
          <a:p>
            <a:pPr eaLnBrk="1" hangingPunct="1"/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5  -  блокирующие  винты</a:t>
            </a:r>
          </a:p>
          <a:p>
            <a:pPr eaLnBrk="1" hangingPunct="1"/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6  -  канал  в  толще  трансплантата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609600"/>
            <a:ext cx="2438400" cy="777875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6 мес.</a:t>
            </a:r>
          </a:p>
        </p:txBody>
      </p:sp>
      <p:pic>
        <p:nvPicPr>
          <p:cNvPr id="72707" name="Picture 3" descr="6 мес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2" t="1868" r="15309" b="1012"/>
          <a:stretch>
            <a:fillRect/>
          </a:stretch>
        </p:blipFill>
        <p:spPr bwMode="auto">
          <a:xfrm>
            <a:off x="1905000" y="1828800"/>
            <a:ext cx="19383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6 мес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r="12454"/>
          <a:stretch>
            <a:fillRect/>
          </a:stretch>
        </p:blipFill>
        <p:spPr bwMode="auto">
          <a:xfrm>
            <a:off x="6553200" y="1828800"/>
            <a:ext cx="22860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 descr="6 мес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r="14531"/>
          <a:stretch>
            <a:fillRect/>
          </a:stretch>
        </p:blipFill>
        <p:spPr bwMode="auto">
          <a:xfrm>
            <a:off x="4419600" y="1828800"/>
            <a:ext cx="20574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6 ме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4" t="3735" r="22781"/>
          <a:stretch>
            <a:fillRect/>
          </a:stretch>
        </p:blipFill>
        <p:spPr bwMode="auto">
          <a:xfrm>
            <a:off x="381000" y="1828800"/>
            <a:ext cx="14906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767704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Реконструкция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5486400" cy="1143000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1 год</a:t>
            </a:r>
          </a:p>
        </p:txBody>
      </p:sp>
      <p:pic>
        <p:nvPicPr>
          <p:cNvPr id="74755" name="Picture 3" descr="1 год (5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r="48369"/>
          <a:stretch>
            <a:fillRect/>
          </a:stretch>
        </p:blipFill>
        <p:spPr>
          <a:xfrm>
            <a:off x="4724400" y="1188243"/>
            <a:ext cx="1714500" cy="50911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6" name="Picture 4" descr="1 год (4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 r="30284"/>
          <a:stretch>
            <a:fillRect/>
          </a:stretch>
        </p:blipFill>
        <p:spPr>
          <a:xfrm>
            <a:off x="2438400" y="1188243"/>
            <a:ext cx="1760538" cy="5181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1 год (1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6" r="23393" b="17420"/>
          <a:stretch/>
        </p:blipFill>
        <p:spPr bwMode="auto">
          <a:xfrm>
            <a:off x="4833409" y="3581400"/>
            <a:ext cx="2057400" cy="234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 descr="1 год (2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1" t="446" r="18421" b="17760"/>
          <a:stretch/>
        </p:blipFill>
        <p:spPr bwMode="auto">
          <a:xfrm>
            <a:off x="4833409" y="1053427"/>
            <a:ext cx="2286000" cy="238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 descr="1 год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16125" r="15329"/>
          <a:stretch>
            <a:fillRect/>
          </a:stretch>
        </p:blipFill>
        <p:spPr bwMode="auto">
          <a:xfrm>
            <a:off x="1889919" y="3581400"/>
            <a:ext cx="2819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 descr="1 год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8" t="16685"/>
          <a:stretch/>
        </p:blipFill>
        <p:spPr bwMode="auto">
          <a:xfrm>
            <a:off x="1905000" y="1063638"/>
            <a:ext cx="27892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246438" y="467123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Через 1 год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 eaLnBrk="1" hangingPunct="1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1257300" y="2133600"/>
            <a:ext cx="6629400" cy="22098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Представленный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 лечения  псевдоартрозов и  дефектов  костей  предплечья  разработанным способом позволяет  рекомендовать его к практическому  применению.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представления клинического случая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совершенствование оперативных вмешательств при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несращениях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ложных суставов, дефектах и посттравматических деформациях костей предплечья </a:t>
            </a:r>
            <a:r>
              <a:rPr lang="mr-I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раздел травматологии и ортопедии!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8229600" cy="6019800"/>
          </a:xfrm>
        </p:spPr>
        <p:txBody>
          <a:bodyPr/>
          <a:lstStyle/>
          <a:p>
            <a:pPr marL="457200" indent="-457200" algn="ctr" eaLnBrk="1" hangingPunct="1"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    </a:t>
            </a:r>
            <a:r>
              <a:rPr 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Псевдоартрозы, дефекты костей предплечья</a:t>
            </a:r>
          </a:p>
          <a:p>
            <a:pPr marL="457200" indent="-457200" algn="ctr" eaLnBrk="1" hangingPunct="1">
              <a:buFontTx/>
              <a:buNone/>
            </a:pPr>
            <a:endParaRPr lang="ru-RU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None/>
            </a:pPr>
            <a:r>
              <a:rPr 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Принципы лечения:  </a:t>
            </a:r>
          </a:p>
          <a:p>
            <a:pPr marL="457200" indent="-457200" eaLnBrk="1" hangingPunct="1">
              <a:buFontTx/>
              <a:buNone/>
            </a:pPr>
            <a:r>
              <a:rPr 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1. Восстановление  нормального  взаимоотношения лучевой  и  локтевой  кости</a:t>
            </a:r>
          </a:p>
          <a:p>
            <a:pPr marL="457200" indent="-457200" eaLnBrk="1" hangingPunct="1">
              <a:buFontTx/>
              <a:buNone/>
            </a:pPr>
            <a:r>
              <a:rPr 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2. Проведение  костной  пластики</a:t>
            </a:r>
          </a:p>
          <a:p>
            <a:pPr marL="457200" indent="-457200" eaLnBrk="1" hangingPunct="1">
              <a:buFontTx/>
              <a:buNone/>
            </a:pPr>
            <a:r>
              <a:rPr 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3. Стабильная  фиксация.  </a:t>
            </a:r>
          </a:p>
          <a:p>
            <a:pPr marL="457200" indent="-457200" eaLnBrk="1" hangingPunct="1">
              <a:buFontTx/>
              <a:buNone/>
            </a:pPr>
            <a:endParaRPr lang="ru-RU" sz="24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None/>
            </a:pPr>
            <a:r>
              <a:rPr 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Общие недостатки: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длительной  внешней  иммобилизации -  развитие  контрактур и  значительного нарушения  функции конечности. </a:t>
            </a:r>
          </a:p>
          <a:p>
            <a:pPr marL="457200" indent="-457200" eaLnBrk="1" hangingPunct="1">
              <a:buFontTx/>
              <a:buNone/>
            </a:pPr>
            <a:r>
              <a:rPr 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Недостаточно  стабильный  остеосинтез.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54075"/>
          </a:xfrm>
        </p:spPr>
        <p:txBody>
          <a:bodyPr/>
          <a:lstStyle/>
          <a:p>
            <a:pPr algn="ctr"/>
            <a:r>
              <a:rPr lang="ru-RU" dirty="0" smtClean="0"/>
              <a:t>Анамнез: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Мужчина,  27 лет.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Механизм травмы </a:t>
            </a:r>
            <a:r>
              <a:rPr lang="mr-IN" dirty="0" smtClean="0"/>
              <a:t>–</a:t>
            </a:r>
            <a:r>
              <a:rPr lang="ru-RU" dirty="0" smtClean="0"/>
              <a:t> ДТП (пассажир маршрутного такси)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Диагноз после травмы: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фрагментарный перелом обеих костей предплечья II ст.</a:t>
            </a:r>
            <a:endParaRPr lang="ru-RU" sz="2000" dirty="0"/>
          </a:p>
        </p:txBody>
      </p:sp>
      <p:pic>
        <p:nvPicPr>
          <p:cNvPr id="4" name="Picture 4" descr="IMG_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1" t="9880" r="23601"/>
          <a:stretch>
            <a:fillRect/>
          </a:stretch>
        </p:blipFill>
        <p:spPr bwMode="auto">
          <a:xfrm>
            <a:off x="819927" y="3271837"/>
            <a:ext cx="15240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MG_002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5" t="2445" r="23599" b="9944"/>
          <a:stretch/>
        </p:blipFill>
        <p:spPr bwMode="auto">
          <a:xfrm>
            <a:off x="2343927" y="3132869"/>
            <a:ext cx="1411348" cy="3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G_00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1" t="5269" r="22931"/>
          <a:stretch>
            <a:fillRect/>
          </a:stretch>
        </p:blipFill>
        <p:spPr bwMode="auto">
          <a:xfrm>
            <a:off x="5127651" y="3321844"/>
            <a:ext cx="1501749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IMG_0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5" t="7904" r="26344" b="11075"/>
          <a:stretch>
            <a:fillRect/>
          </a:stretch>
        </p:blipFill>
        <p:spPr bwMode="auto">
          <a:xfrm>
            <a:off x="6629400" y="3331765"/>
            <a:ext cx="1638094" cy="3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81927" y="273181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Первично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14900" y="2758519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ЗРР, </a:t>
            </a:r>
            <a:r>
              <a:rPr lang="ru-RU" smtClean="0"/>
              <a:t>гипсовая иммобилизация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3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2" name="Picture 6" descr="IMG_0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1" t="12474" r="23711" b="6505"/>
          <a:stretch>
            <a:fillRect/>
          </a:stretch>
        </p:blipFill>
        <p:spPr bwMode="auto">
          <a:xfrm>
            <a:off x="4267200" y="1828800"/>
            <a:ext cx="2209800" cy="453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 descr="IMG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7" t="8563" r="29747"/>
          <a:stretch>
            <a:fillRect/>
          </a:stretch>
        </p:blipFill>
        <p:spPr bwMode="auto">
          <a:xfrm>
            <a:off x="2362200" y="1828800"/>
            <a:ext cx="1681163" cy="457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1524000" y="762000"/>
            <a:ext cx="5714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остеосинтеза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Через 5 мес. </a:t>
            </a:r>
            <a:r>
              <a:rPr lang="mr-IN" dirty="0" smtClean="0"/>
              <a:t>–</a:t>
            </a:r>
            <a:r>
              <a:rPr lang="ru-RU" dirty="0" smtClean="0"/>
              <a:t> обращение в клинику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Гипсовая повязка в течение всего срока после первичной операции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Гипсовая иммобилизация снята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Осмотр:  отсутствие подвижности в локтевом суставе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 </a:t>
            </a:r>
            <a:r>
              <a:rPr lang="ru-RU" dirty="0" smtClean="0"/>
              <a:t>                отсутствие подвижности в кистевом суставе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                отсутствие ротационных движений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 </a:t>
            </a:r>
            <a:r>
              <a:rPr lang="ru-RU" dirty="0" smtClean="0"/>
              <a:t>                неврологических нарушений нет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Рентгенография: дефект локтевой кости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     грубое смещение отломков лучевой кости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48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Вопрос №1</a:t>
            </a:r>
            <a:b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Когда оперировать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25625"/>
            <a:ext cx="8534400" cy="4351338"/>
          </a:xfrm>
        </p:spPr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3200" dirty="0" smtClean="0"/>
              <a:t>Не оперировать, продолжить лечение методом гипсовой  иммобилизации.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3200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lang="ru-RU" sz="3200" dirty="0" smtClean="0"/>
              <a:t>Оперировать в ближайшее время.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lang="ru-RU" sz="32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/>
              <a:t>3.  Провести курс восстановительного лечения для максимального  устранения контрактур до проведения реконструкции.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1835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Вопрос №2 </a:t>
            </a:r>
            <a:b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Какой выбрать метод фиксации отломков?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2286000"/>
            <a:ext cx="8305800" cy="4351338"/>
          </a:xfrm>
        </p:spPr>
        <p:txBody>
          <a:bodyPr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3200" dirty="0" err="1" smtClean="0"/>
              <a:t>Чрескостно</a:t>
            </a:r>
            <a:r>
              <a:rPr lang="ru-RU" sz="3200" dirty="0" smtClean="0"/>
              <a:t>-дистракционный остеосинтез.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3200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3200" dirty="0" smtClean="0"/>
              <a:t>Накостный остеосинтез.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3200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3200" dirty="0" smtClean="0"/>
              <a:t>Блокирующий интрамедуллярный остеосинтез.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2436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Вопрос №3</a:t>
            </a:r>
            <a:b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Чем заместить дефекты костей?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95438"/>
            <a:ext cx="8534400" cy="4351338"/>
          </a:xfrm>
        </p:spPr>
        <p:txBody>
          <a:bodyPr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dirty="0" smtClean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3200" dirty="0" err="1" smtClean="0">
                <a:latin typeface="Times New Roman" charset="0"/>
                <a:ea typeface="Times New Roman" charset="0"/>
                <a:cs typeface="Times New Roman" charset="0"/>
              </a:rPr>
              <a:t>Аутотрансплантат</a:t>
            </a:r>
            <a:r>
              <a:rPr lang="ru-RU" sz="3200" dirty="0" smtClean="0">
                <a:latin typeface="Times New Roman" charset="0"/>
                <a:ea typeface="Times New Roman" charset="0"/>
                <a:cs typeface="Times New Roman" charset="0"/>
              </a:rPr>
              <a:t> из гребня подвздошной кости.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3200" dirty="0" err="1" smtClean="0">
                <a:latin typeface="Times New Roman" charset="0"/>
                <a:ea typeface="Times New Roman" charset="0"/>
                <a:cs typeface="Times New Roman" charset="0"/>
              </a:rPr>
              <a:t>Аутотрансплантат</a:t>
            </a:r>
            <a:r>
              <a:rPr lang="ru-RU" sz="3200" dirty="0" smtClean="0">
                <a:latin typeface="Times New Roman" charset="0"/>
                <a:ea typeface="Times New Roman" charset="0"/>
                <a:cs typeface="Times New Roman" charset="0"/>
              </a:rPr>
              <a:t> из малоберцовой кости.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3200" dirty="0" err="1" smtClean="0">
                <a:latin typeface="Times New Roman" charset="0"/>
                <a:ea typeface="Times New Roman" charset="0"/>
                <a:cs typeface="Times New Roman" charset="0"/>
              </a:rPr>
              <a:t>Аллотрансплантат</a:t>
            </a:r>
            <a:r>
              <a:rPr lang="ru-RU" sz="32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3200" dirty="0" smtClean="0">
                <a:latin typeface="Times New Roman" charset="0"/>
                <a:ea typeface="Times New Roman" charset="0"/>
                <a:cs typeface="Times New Roman" charset="0"/>
              </a:rPr>
              <a:t>Углеродные </a:t>
            </a:r>
            <a:r>
              <a:rPr lang="ru-RU" sz="3200" dirty="0" err="1" smtClean="0">
                <a:latin typeface="Times New Roman" charset="0"/>
                <a:ea typeface="Times New Roman" charset="0"/>
                <a:cs typeface="Times New Roman" charset="0"/>
              </a:rPr>
              <a:t>импланты</a:t>
            </a:r>
            <a:r>
              <a:rPr lang="ru-RU" sz="32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3200" dirty="0" err="1" smtClean="0">
                <a:latin typeface="Times New Roman" charset="0"/>
                <a:ea typeface="Times New Roman" charset="0"/>
                <a:cs typeface="Times New Roman" charset="0"/>
              </a:rPr>
              <a:t>Васкуляризированный</a:t>
            </a:r>
            <a:r>
              <a:rPr lang="ru-RU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3200" dirty="0" err="1" smtClean="0">
                <a:latin typeface="Times New Roman" charset="0"/>
                <a:ea typeface="Times New Roman" charset="0"/>
                <a:cs typeface="Times New Roman" charset="0"/>
              </a:rPr>
              <a:t>аутотрансплантат</a:t>
            </a:r>
            <a:r>
              <a:rPr lang="ru-RU" sz="32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dirty="0" smtClean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231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313</Words>
  <Application>Microsoft Macintosh PowerPoint</Application>
  <PresentationFormat>Экран (4:3)</PresentationFormat>
  <Paragraphs>75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Mangal</vt:lpstr>
      <vt:lpstr>Times New Roman</vt:lpstr>
      <vt:lpstr>Тема Office</vt:lpstr>
      <vt:lpstr>Черняев С.Н.  Неверов В.А.   Лечение осложненных переломов костей предплечья</vt:lpstr>
      <vt:lpstr>Цель представления клинического случая</vt:lpstr>
      <vt:lpstr>Презентация PowerPoint</vt:lpstr>
      <vt:lpstr>Анамнез:</vt:lpstr>
      <vt:lpstr>Презентация PowerPoint</vt:lpstr>
      <vt:lpstr>Через 5 мес. – обращение в клинику</vt:lpstr>
      <vt:lpstr>Вопрос №1 Когда оперировать?</vt:lpstr>
      <vt:lpstr>Вопрос №2  Какой выбрать метод фиксации отломков?</vt:lpstr>
      <vt:lpstr>Вопрос №3 Чем заместить дефекты костей?</vt:lpstr>
      <vt:lpstr>Схема операции</vt:lpstr>
      <vt:lpstr>Через 6 мес.</vt:lpstr>
      <vt:lpstr>Через 1 год</vt:lpstr>
      <vt:lpstr>Презентация PowerPoint</vt:lpstr>
      <vt:lpstr>Вывод: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Рик</dc:creator>
  <cp:lastModifiedBy>Сергей Черняев</cp:lastModifiedBy>
  <cp:revision>24</cp:revision>
  <cp:lastPrinted>1601-01-01T00:00:00Z</cp:lastPrinted>
  <dcterms:created xsi:type="dcterms:W3CDTF">2011-04-18T07:45:26Z</dcterms:created>
  <dcterms:modified xsi:type="dcterms:W3CDTF">2018-06-30T17:58:14Z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