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59" r:id="rId6"/>
    <p:sldId id="264" r:id="rId7"/>
    <p:sldId id="271" r:id="rId8"/>
    <p:sldId id="273" r:id="rId9"/>
    <p:sldId id="265" r:id="rId10"/>
    <p:sldId id="266" r:id="rId11"/>
    <p:sldId id="267" r:id="rId12"/>
    <p:sldId id="263" r:id="rId13"/>
    <p:sldId id="262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>
        <p:scale>
          <a:sx n="78" d="100"/>
          <a:sy n="78" d="100"/>
        </p:scale>
        <p:origin x="-164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DCA2ED8-922C-4974-8B4D-CA9A0F3D49C2}" type="datetimeFigureOut">
              <a:rPr lang="en-US"/>
              <a:pPr>
                <a:defRPr/>
              </a:pPr>
              <a:t>5/28/2018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5BEE1-430E-4DFF-8288-3BE9AF50F3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13A3E-8F33-450B-AE5C-2578264B5338}" type="datetimeFigureOut">
              <a:rPr lang="en-US"/>
              <a:pPr>
                <a:defRPr/>
              </a:pPr>
              <a:t>5/28/2018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7956-F976-4358-AC5E-E487C1C7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F19CD-FCF0-489F-98E2-E3B57FB4A92D}" type="datetimeFigureOut">
              <a:rPr lang="en-US"/>
              <a:pPr>
                <a:defRPr/>
              </a:pPr>
              <a:t>5/28/2018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808A-1A4E-430E-BEA9-68B6CFF8D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A933-B924-44FF-B36C-0ADAE350CDCE}" type="datetimeFigureOut">
              <a:rPr lang="en-US"/>
              <a:pPr>
                <a:defRPr/>
              </a:pPr>
              <a:t>5/28/2018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845A-03A0-4678-897D-A9A4269C8A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AFBC0-1CF9-4355-9061-68BB587BED6E}" type="datetimeFigureOut">
              <a:rPr lang="en-US"/>
              <a:pPr>
                <a:defRPr/>
              </a:pPr>
              <a:t>5/28/2018</a:t>
            </a:fld>
            <a:endParaRPr lang="en-US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38914-517C-43B7-AA5F-20B2BD3C66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E6DF6-1127-4505-9ABD-D59ABDFE3F6B}" type="datetimeFigureOut">
              <a:rPr lang="en-US"/>
              <a:pPr>
                <a:defRPr/>
              </a:pPr>
              <a:t>5/28/2018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74A2-C5CC-4FD0-9496-118BA50BF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AF39-F50C-408B-95F9-A7C9AF4016E6}" type="datetimeFigureOut">
              <a:rPr lang="en-US"/>
              <a:pPr>
                <a:defRPr/>
              </a:pPr>
              <a:t>5/28/2018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D6545-9BED-4087-B3CA-ABA784EC2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178F-8AAE-4970-B33A-E3805FD738AA}" type="datetimeFigureOut">
              <a:rPr lang="en-US"/>
              <a:pPr>
                <a:defRPr/>
              </a:pPr>
              <a:t>5/28/2018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E3DA1-FAB5-4F58-890F-BD94974E6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44F6-18DE-4762-8B1F-125E9F448E45}" type="datetimeFigureOut">
              <a:rPr lang="en-US"/>
              <a:pPr>
                <a:defRPr/>
              </a:pPr>
              <a:t>5/28/2018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A06D-6D36-4E4D-807A-D7480D83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CB9D-1E3A-4A32-8815-DE3A5EE76180}" type="datetimeFigureOut">
              <a:rPr lang="en-US"/>
              <a:pPr>
                <a:defRPr/>
              </a:pPr>
              <a:t>5/28/2018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7C2F8-CD68-4835-A1D7-CFEA28982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6488-ACF5-48A5-93FD-E598C64224B5}" type="datetimeFigureOut">
              <a:rPr lang="en-US"/>
              <a:pPr>
                <a:defRPr/>
              </a:pPr>
              <a:t>5/28/2018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829C1-8EC1-4B1A-9F25-3BA9004A7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9F46ED-20D3-44AC-A1FF-40C32FCBF923}" type="datetimeFigureOut">
              <a:rPr lang="en-US"/>
              <a:pPr>
                <a:defRPr/>
              </a:pPr>
              <a:t>5/28/2018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830A08-5792-4DB3-9523-F878AE09A351}" type="slidenum">
              <a:rPr lang="en-US"/>
              <a:pPr>
                <a:defRPr/>
              </a:pPr>
              <a:t>‹#›</a:t>
            </a:fld>
            <a:endParaRPr lang="en-US" sz="1600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A94543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013" y="3644900"/>
            <a:ext cx="7056437" cy="1296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Хирургическое лечение нестабильного внесуставного перелома проксимального отдела бедра у пациента с терминальной стадией ХБП.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5013325"/>
            <a:ext cx="7127875" cy="533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i="1" dirty="0" smtClean="0"/>
              <a:t>А.Н. </a:t>
            </a:r>
            <a:r>
              <a:rPr lang="ru-RU" b="1" i="1" dirty="0" err="1" smtClean="0"/>
              <a:t>Цед</a:t>
            </a:r>
            <a:r>
              <a:rPr lang="ru-RU" i="1" dirty="0" smtClean="0"/>
              <a:t>, А.К. </a:t>
            </a:r>
            <a:r>
              <a:rPr lang="ru-RU" i="1" dirty="0" err="1" smtClean="0"/>
              <a:t>Дулаев</a:t>
            </a:r>
            <a:r>
              <a:rPr lang="ru-RU" i="1" dirty="0" smtClean="0"/>
              <a:t>, Н.Е. </a:t>
            </a:r>
            <a:r>
              <a:rPr lang="ru-RU" i="1" dirty="0" err="1" smtClean="0"/>
              <a:t>Муштин</a:t>
            </a:r>
            <a:r>
              <a:rPr lang="ru-RU" i="1" dirty="0" smtClean="0"/>
              <a:t>,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i="1" dirty="0" smtClean="0"/>
              <a:t>К.Г. </a:t>
            </a:r>
            <a:r>
              <a:rPr lang="ru-RU" i="1" dirty="0" err="1" smtClean="0"/>
              <a:t>Ильющенко</a:t>
            </a:r>
            <a:r>
              <a:rPr lang="ru-RU" i="1" dirty="0" smtClean="0"/>
              <a:t>, А.В. Шмелев </a:t>
            </a:r>
            <a:endParaRPr lang="ru-RU" i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58888" y="5805488"/>
            <a:ext cx="6858000" cy="533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Первый Санкт-Петербургский Государственный Медицинский Университет им. акад. И.П. Павлова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13317" name="Picture 2" descr="https://pbs.twimg.com/profile_images/1246612851/logoSPbGMU_400x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6550" y="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apf.attachmail.ru/cgi-bin/readmsg/20180404_132021.jpg?id=15232675800000000246%3B0%3B5&amp;x-email=tsed%40mail.ru&amp;exif=1&amp;rid=201065035315159182232934676042817684382"/>
          <p:cNvSpPr>
            <a:spLocks noChangeAspect="1" noChangeArrowheads="1"/>
          </p:cNvSpPr>
          <p:nvPr/>
        </p:nvSpPr>
        <p:spPr bwMode="auto">
          <a:xfrm>
            <a:off x="149225" y="-4411663"/>
            <a:ext cx="6896100" cy="9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1350" y="577850"/>
            <a:ext cx="26479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788988"/>
            <a:ext cx="424497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9225" y="4121150"/>
            <a:ext cx="39497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98925" y="4108450"/>
            <a:ext cx="2811463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5613" y="3973513"/>
            <a:ext cx="2327275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173038" y="23813"/>
            <a:ext cx="5572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FFFF00"/>
                </a:solidFill>
                <a:latin typeface="Calibri" pitchFamily="34" charset="0"/>
              </a:rPr>
              <a:t>Подвертельная остеотомия, восстановление оси бедренной кости и ротации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7019925" y="1125538"/>
            <a:ext cx="96838" cy="3076575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34822" idx="0"/>
          </p:cNvCxnSpPr>
          <p:nvPr/>
        </p:nvCxnSpPr>
        <p:spPr>
          <a:xfrm>
            <a:off x="5505450" y="4108450"/>
            <a:ext cx="523875" cy="234473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045325" y="4789488"/>
            <a:ext cx="1978025" cy="1266825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64388" y="1196975"/>
            <a:ext cx="360362" cy="2663825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3408363"/>
            <a:ext cx="2489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7000" y="3408363"/>
            <a:ext cx="2489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96025" y="4840288"/>
            <a:ext cx="243363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96025" y="2430463"/>
            <a:ext cx="251618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898525"/>
            <a:ext cx="361632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275" y="274638"/>
            <a:ext cx="21971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6156325" y="581025"/>
            <a:ext cx="2843213" cy="17541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Интрамедуллярный блокируемый остеосинтез </a:t>
            </a:r>
            <a:r>
              <a:rPr lang="en-US" dirty="0">
                <a:latin typeface="+mn-lt"/>
              </a:rPr>
              <a:t>PFN</a:t>
            </a:r>
            <a:r>
              <a:rPr lang="ru-RU" dirty="0">
                <a:latin typeface="+mn-lt"/>
              </a:rPr>
              <a:t> (Остеосинтез, Рыбинск 320*11мм., бедренный винт 95мм.), костная аутопластика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3" y="333375"/>
            <a:ext cx="8135938" cy="4937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FF00"/>
                </a:solidFill>
              </a:rPr>
              <a:t>Рентген-контроль (1-ые сутки после операции)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196975"/>
            <a:ext cx="2570162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1268413"/>
            <a:ext cx="3233738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/>
          <p:cNvSpPr/>
          <p:nvPr/>
        </p:nvSpPr>
        <p:spPr>
          <a:xfrm rot="10800000">
            <a:off x="3635375" y="3429000"/>
            <a:ext cx="1708150" cy="406400"/>
          </a:xfrm>
          <a:prstGeom prst="leftArrow">
            <a:avLst>
              <a:gd name="adj1" fmla="val 50000"/>
              <a:gd name="adj2" fmla="val 152778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750" y="5805488"/>
            <a:ext cx="3311525" cy="638175"/>
          </a:xfrm>
          <a:prstGeom prst="rect">
            <a:avLst/>
          </a:prstGeom>
        </p:spPr>
        <p:txBody>
          <a:bodyPr anchor="b"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i="1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д</a:t>
            </a:r>
            <a:r>
              <a:rPr lang="ru-RU" sz="3200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о корригирующей остеотомии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92725" y="5732463"/>
            <a:ext cx="3311525" cy="504825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после операции</a:t>
            </a:r>
          </a:p>
        </p:txBody>
      </p:sp>
      <p:pic>
        <p:nvPicPr>
          <p:cNvPr id="24584" name="Picture 2" descr="https://pbs.twimg.com/profile_images/1246612851/logoSPbGMU_400x4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56550" y="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FF00"/>
                </a:solidFill>
              </a:rPr>
              <a:t>Окончательный результат (через 4 месяца)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981075"/>
            <a:ext cx="6337300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042988" y="5807075"/>
            <a:ext cx="684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HHS – 89 </a:t>
            </a:r>
            <a:r>
              <a:rPr lang="ru-RU"/>
              <a:t>баллов, ВАШ – 0,5 баллов</a:t>
            </a:r>
          </a:p>
          <a:p>
            <a:pPr algn="ctr"/>
            <a:r>
              <a:rPr lang="ru-RU"/>
              <a:t>Рентгенологические признаки консолидации перелома</a:t>
            </a:r>
          </a:p>
        </p:txBody>
      </p:sp>
      <p:pic>
        <p:nvPicPr>
          <p:cNvPr id="25605" name="Picture 2" descr="https://pbs.twimg.com/profile_images/1246612851/logoSPbGMU_400x4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6550" y="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smtClean="0">
                <a:solidFill>
                  <a:srgbClr val="FFFF00"/>
                </a:solidFill>
              </a:rPr>
              <a:t>Выводы: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4937125"/>
          </a:xfrm>
        </p:spPr>
        <p:txBody>
          <a:bodyPr/>
          <a:lstStyle/>
          <a:p>
            <a:pPr marL="514350" indent="-514350" eaLnBrk="1" hangingPunct="1">
              <a:buFont typeface="Bookman Old Style" pitchFamily="18" charset="0"/>
              <a:buAutoNum type="arabicPeriod"/>
            </a:pPr>
            <a:r>
              <a:rPr lang="ru-RU" smtClean="0"/>
              <a:t>Переломы вертельной области до сих пор являются наиболее актуальной проблемой в травматологии, особенно среди пациентов со сниженным качеством кости (остеопороз, остеомаляция, остеопения).</a:t>
            </a:r>
          </a:p>
          <a:p>
            <a:pPr marL="514350" indent="-514350" eaLnBrk="1" hangingPunct="1">
              <a:buFont typeface="Bookman Old Style" pitchFamily="18" charset="0"/>
              <a:buAutoNum type="arabicPeriod"/>
            </a:pPr>
            <a:r>
              <a:rPr lang="ru-RU" smtClean="0"/>
              <a:t>Хирургические подходы к лечению переломов ПОБ у пациентов гемодиализного профиля требуют особенного предоперационного планирования, подготовки.</a:t>
            </a:r>
          </a:p>
          <a:p>
            <a:pPr marL="514350" indent="-514350" eaLnBrk="1" hangingPunct="1">
              <a:buFont typeface="Bookman Old Style" pitchFamily="18" charset="0"/>
              <a:buAutoNum type="arabicPeriod"/>
            </a:pPr>
            <a:r>
              <a:rPr lang="ru-RU" smtClean="0"/>
              <a:t>Наиболее надежным способом фиксации костных отломков при внесуставных переломах ПОБ у пациентов, находящихся на хроническом гемодиализе является интрамедуллярный остеосинтез с применением стержней в длинной версии.</a:t>
            </a:r>
          </a:p>
        </p:txBody>
      </p:sp>
      <p:pic>
        <p:nvPicPr>
          <p:cNvPr id="26628" name="Picture 2" descr="https://pbs.twimg.com/profile_images/1246612851/logoSPbGMU_400x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6550" y="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ulaser.ru/wp-content/uploads/2016/05/1-%D0%BC%D0%B5%D0%B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35300"/>
            <a:ext cx="91440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1412875"/>
            <a:ext cx="8135938" cy="1152525"/>
          </a:xfrm>
        </p:spPr>
        <p:txBody>
          <a:bodyPr/>
          <a:lstStyle/>
          <a:p>
            <a:pPr algn="ctr" eaLnBrk="1" hangingPunct="1"/>
            <a: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7652" name="Picture 4" descr="http://www.en.1spbgmu.ru/images/home/universitet/press-tsentr/simvolika/logo-2017-rgb-rus-01-blu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0"/>
            <a:ext cx="2989262" cy="1717675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7653" name="Picture 2" descr="https://pbs.twimg.com/profile_images/1246612851/logoSPbGMU_400x4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56550" y="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smtClean="0">
                <a:solidFill>
                  <a:srgbClr val="FFFF00"/>
                </a:solidFill>
              </a:rPr>
              <a:t>Цель презентации: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00213"/>
            <a:ext cx="8229600" cy="4456112"/>
          </a:xfrm>
        </p:spPr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ru-RU" i="1" smtClean="0"/>
              <a:t>Изучить особенности проведения различных видов остеосинтеза у пациента находящегося на хроническом гемодиализе, разобрать ошибки и осложнения на разных этапах пред- и послеоперационного периода.</a:t>
            </a:r>
          </a:p>
        </p:txBody>
      </p:sp>
      <p:pic>
        <p:nvPicPr>
          <p:cNvPr id="14340" name="Picture 2" descr="https://pbs.twimg.com/profile_images/1246612851/logoSPbGMU_400x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6550" y="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solidFill>
                  <a:srgbClr val="FFFF00"/>
                </a:solidFill>
                <a:latin typeface="Cambria" pitchFamily="18" charset="0"/>
              </a:rPr>
              <a:t>Anamnesis morbi</a:t>
            </a:r>
            <a:endParaRPr lang="ru-RU" b="1" u="sng" smtClean="0">
              <a:solidFill>
                <a:srgbClr val="FFFF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8229600" cy="273685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3200" b="1" smtClean="0"/>
              <a:t>Пациентка Р., 43 лет, и.б. </a:t>
            </a:r>
            <a:r>
              <a:rPr lang="en-US" sz="3200" b="1" smtClean="0"/>
              <a:t>N </a:t>
            </a:r>
            <a:r>
              <a:rPr lang="ru-RU" sz="3200" b="1" smtClean="0"/>
              <a:t>12747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en-US" sz="2800" smtClean="0"/>
              <a:t>DS</a:t>
            </a:r>
            <a:r>
              <a:rPr lang="ru-RU" sz="2800" smtClean="0"/>
              <a:t> (основной): Закрытый оскольчатый подвертельный патологический перелом левой бедренной кости с/см (2015г.) Механизм травмы: «неудачно» повернулась в кровати.</a:t>
            </a:r>
            <a:br>
              <a:rPr lang="ru-RU" sz="2800" smtClean="0"/>
            </a:br>
            <a:r>
              <a:rPr lang="en-US" sz="2800" smtClean="0"/>
              <a:t>DS (</a:t>
            </a:r>
            <a:r>
              <a:rPr lang="ru-RU" sz="2800" smtClean="0"/>
              <a:t>сопутствующий): ХБП 5ст., хр. Гемодиализ с 2004 года. </a:t>
            </a:r>
            <a:r>
              <a:rPr lang="en-US" sz="2800" smtClean="0"/>
              <a:t>B-2 </a:t>
            </a:r>
            <a:r>
              <a:rPr lang="ru-RU" sz="2800" smtClean="0"/>
              <a:t>микроглобулиновый амилоидоз костей. </a:t>
            </a:r>
            <a:endParaRPr lang="ru-RU" smtClean="0"/>
          </a:p>
        </p:txBody>
      </p:sp>
      <p:pic>
        <p:nvPicPr>
          <p:cNvPr id="15364" name="Picture 2" descr="https://pbs.twimg.com/profile_images/1246612851/logoSPbGMU_400x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6550" y="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Ваша тактика лечения (?):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107950" y="1227138"/>
            <a:ext cx="5472113" cy="4938712"/>
          </a:xfrm>
          <a:ln>
            <a:solidFill>
              <a:schemeClr val="accent2"/>
            </a:solidFill>
          </a:ln>
        </p:spPr>
        <p:txBody>
          <a:bodyPr/>
          <a:lstStyle/>
          <a:p>
            <a:pPr marL="514350" indent="-514350" algn="just" eaLnBrk="1" hangingPunct="1">
              <a:buClr>
                <a:srgbClr val="FFFF00"/>
              </a:buClr>
              <a:buSzPct val="110000"/>
              <a:buFont typeface="Bookman Old Style" pitchFamily="18" charset="0"/>
              <a:buAutoNum type="arabicPeriod"/>
            </a:pPr>
            <a:r>
              <a:rPr lang="ru-RU" sz="2000" dirty="0" smtClean="0"/>
              <a:t>Открытая репозиция + накостный остеосинтез пластиной без шеечных винтов</a:t>
            </a:r>
          </a:p>
          <a:p>
            <a:pPr marL="514350" indent="-514350" algn="just" eaLnBrk="1" hangingPunct="1">
              <a:buClr>
                <a:srgbClr val="FFFF00"/>
              </a:buClr>
              <a:buSzPct val="110000"/>
              <a:buFont typeface="Bookman Old Style" pitchFamily="18" charset="0"/>
              <a:buAutoNum type="arabicPeriod"/>
            </a:pPr>
            <a:r>
              <a:rPr lang="ru-RU" sz="2000" dirty="0" smtClean="0"/>
              <a:t>Открытая репозиция + накостный остеосинтез пластиной с использованием 1 или 2-х шеечных винтов с углом 135градусов (</a:t>
            </a:r>
            <a:r>
              <a:rPr lang="ru-RU" sz="2000" b="1" dirty="0" smtClean="0"/>
              <a:t>типа </a:t>
            </a:r>
            <a:r>
              <a:rPr lang="en-US" sz="2000" b="1" dirty="0" smtClean="0"/>
              <a:t>DHS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pPr marL="514350" indent="-514350" algn="just" eaLnBrk="1" hangingPunct="1">
              <a:buClr>
                <a:srgbClr val="FFFF00"/>
              </a:buClr>
              <a:buSzPct val="110000"/>
              <a:buFont typeface="Bookman Old Style" pitchFamily="18" charset="0"/>
              <a:buAutoNum type="arabicPeriod"/>
            </a:pPr>
            <a:r>
              <a:rPr lang="ru-RU" sz="2000" dirty="0" smtClean="0"/>
              <a:t>Открытая репозиция + накостный остеосинтез пластиной с использованием 1 или 2-х шеечных винтов с углом 95 градусов (</a:t>
            </a:r>
            <a:r>
              <a:rPr lang="ru-RU" sz="2000" b="1" dirty="0" smtClean="0"/>
              <a:t>типа </a:t>
            </a:r>
            <a:r>
              <a:rPr lang="en-US" sz="2000" b="1" dirty="0" smtClean="0"/>
              <a:t>DCS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pPr marL="514350" indent="-514350" algn="just" eaLnBrk="1" hangingPunct="1">
              <a:buClr>
                <a:srgbClr val="FFFF00"/>
              </a:buClr>
              <a:buSzPct val="110000"/>
              <a:buFont typeface="Bookman Old Style" pitchFamily="18" charset="0"/>
              <a:buAutoNum type="arabicPeriod"/>
            </a:pPr>
            <a:r>
              <a:rPr lang="ru-RU" sz="2000" dirty="0" smtClean="0"/>
              <a:t>Закрытая репозиция + интрамедуллярный о/с коротким гвоздем</a:t>
            </a:r>
          </a:p>
          <a:p>
            <a:pPr marL="514350" indent="-514350" algn="just" eaLnBrk="1" hangingPunct="1">
              <a:buClr>
                <a:srgbClr val="FFFF00"/>
              </a:buClr>
              <a:buSzPct val="110000"/>
              <a:buFont typeface="Bookman Old Style" pitchFamily="18" charset="0"/>
              <a:buAutoNum type="arabicPeriod"/>
            </a:pPr>
            <a:r>
              <a:rPr lang="ru-RU" sz="2000" dirty="0" smtClean="0"/>
              <a:t>Закрытая репозиция + интрамедуллярный о/с длинным гвоздем</a:t>
            </a:r>
          </a:p>
          <a:p>
            <a:pPr marL="514350" indent="-514350" algn="just" eaLnBrk="1" hangingPunct="1">
              <a:buClr>
                <a:srgbClr val="FFFF00"/>
              </a:buClr>
              <a:buSzPct val="110000"/>
              <a:buFont typeface="Bookman Old Style" pitchFamily="18" charset="0"/>
              <a:buAutoNum type="arabicPeriod"/>
            </a:pPr>
            <a:r>
              <a:rPr lang="ru-RU" sz="2000" dirty="0" smtClean="0"/>
              <a:t>Консервативное лечение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1628775"/>
            <a:ext cx="354171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https://pbs.twimg.com/profile_images/1246612851/logoSPbGMU_400x4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6550" y="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9906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FF00"/>
                </a:solidFill>
              </a:rPr>
              <a:t>Оперативное лечение в ЦРБ г. Калининград (10.2015) – открытая репозиция, накостный остеосинтез скользящей мыщелковой пластиной 95 гр. с винтами 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268413"/>
            <a:ext cx="3419475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613" y="1557338"/>
            <a:ext cx="34353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575" y="1989138"/>
            <a:ext cx="5940425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https://pbs.twimg.com/profile_images/1246612851/logoSPbGMU_400x4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6550" y="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6213" y="4699000"/>
            <a:ext cx="3779837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6213" y="2565400"/>
            <a:ext cx="3779837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6213" y="852488"/>
            <a:ext cx="3779837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5250" cy="1052513"/>
          </a:xfrm>
        </p:spPr>
        <p:txBody>
          <a:bodyPr/>
          <a:lstStyle/>
          <a:p>
            <a:pPr eaLnBrk="1" hangingPunct="1"/>
            <a:r>
              <a:rPr lang="en-US" sz="2000" b="1" u="sng" dirty="0" smtClean="0"/>
              <a:t>Harris Hip Score </a:t>
            </a:r>
            <a:r>
              <a:rPr lang="en-US" sz="2000" b="1" dirty="0" smtClean="0"/>
              <a:t>– </a:t>
            </a:r>
            <a:r>
              <a:rPr lang="ru-RU" sz="2000" b="1" dirty="0" smtClean="0"/>
              <a:t>59 баллов, </a:t>
            </a:r>
            <a:r>
              <a:rPr lang="ru-RU" sz="2000" b="1" u="sng" dirty="0" smtClean="0"/>
              <a:t>ВАШ</a:t>
            </a:r>
            <a:r>
              <a:rPr lang="ru-RU" sz="2000" b="1" dirty="0" smtClean="0"/>
              <a:t> – 3 балла, </a:t>
            </a:r>
            <a:r>
              <a:rPr lang="ru-RU" sz="2000" b="1" u="sng" dirty="0" smtClean="0"/>
              <a:t>индекс </a:t>
            </a:r>
            <a:r>
              <a:rPr lang="ru-RU" sz="2000" b="1" u="sng" dirty="0" err="1" smtClean="0"/>
              <a:t>Бартелл</a:t>
            </a:r>
            <a:r>
              <a:rPr lang="ru-RU" sz="2000" b="1" u="sng" dirty="0" smtClean="0"/>
              <a:t> </a:t>
            </a:r>
            <a:r>
              <a:rPr lang="ru-RU" sz="2000" b="1" dirty="0" smtClean="0"/>
              <a:t>– 73 балла; комбинированная деформация (</a:t>
            </a:r>
            <a:r>
              <a:rPr lang="ru-RU" sz="2000" b="1" dirty="0" err="1" smtClean="0"/>
              <a:t>варусная+ротационная</a:t>
            </a:r>
            <a:r>
              <a:rPr lang="ru-RU" sz="2000" b="1" dirty="0" smtClean="0"/>
              <a:t>) в/3 левой бедренной кости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584325"/>
            <a:ext cx="523875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1403350" y="1268413"/>
            <a:ext cx="3816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Ноябрь 2017 года</a:t>
            </a: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395288" y="5581650"/>
            <a:ext cx="48244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Длина бедра – 310мм., ШДУ – 97градусов, диаметр костно-мозгового канала в самой узкой части – 11мм.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56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Ваша дальнейшая тактика (?):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613"/>
            <a:ext cx="8229600" cy="2138362"/>
          </a:xfrm>
        </p:spPr>
        <p:txBody>
          <a:bodyPr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Интрамедуллярный </a:t>
            </a:r>
            <a:r>
              <a:rPr lang="ru-RU" dirty="0" err="1" smtClean="0"/>
              <a:t>реостеосинтез</a:t>
            </a:r>
            <a:r>
              <a:rPr lang="ru-RU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Накостный </a:t>
            </a:r>
            <a:r>
              <a:rPr lang="ru-RU" dirty="0" err="1" smtClean="0"/>
              <a:t>реостеосинтез</a:t>
            </a: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Первично-сложное </a:t>
            </a:r>
            <a:r>
              <a:rPr lang="ru-RU" dirty="0" err="1" smtClean="0"/>
              <a:t>эндопротезирование</a:t>
            </a:r>
            <a:r>
              <a:rPr lang="ru-RU" dirty="0" smtClean="0"/>
              <a:t> тазобедренного сустава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Удаление  металлоконструкции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Оставить все как есть?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0825" y="2708275"/>
            <a:ext cx="8229600" cy="649288"/>
          </a:xfrm>
          <a:prstGeom prst="rect">
            <a:avLst/>
          </a:prstGeom>
        </p:spPr>
        <p:txBody>
          <a:bodyPr anchor="b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Этапность</a:t>
            </a:r>
            <a:r>
              <a:rPr lang="ru-RU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хирургического вмешательства (?):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288" y="3429000"/>
            <a:ext cx="8229600" cy="1800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defRPr/>
            </a:pPr>
            <a:r>
              <a:rPr lang="ru-RU" sz="2200" dirty="0">
                <a:latin typeface="+mn-lt"/>
                <a:cs typeface="+mn-cs"/>
              </a:rPr>
              <a:t>Один этап (удаление м/к + </a:t>
            </a:r>
            <a:r>
              <a:rPr lang="ru-RU" sz="2200" dirty="0" err="1">
                <a:latin typeface="+mn-lt"/>
                <a:cs typeface="+mn-cs"/>
              </a:rPr>
              <a:t>реостеосинтез</a:t>
            </a:r>
            <a:r>
              <a:rPr lang="ru-RU" sz="2200" dirty="0">
                <a:latin typeface="+mn-lt"/>
                <a:cs typeface="+mn-cs"/>
              </a:rPr>
              <a:t>)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defRPr/>
            </a:pPr>
            <a:r>
              <a:rPr lang="ru-RU" sz="2200" dirty="0">
                <a:latin typeface="+mn-lt"/>
                <a:cs typeface="+mn-cs"/>
              </a:rPr>
              <a:t>Один этап (удаление м/к + </a:t>
            </a:r>
            <a:r>
              <a:rPr lang="ru-RU" sz="2200" dirty="0" err="1">
                <a:latin typeface="+mn-lt"/>
                <a:cs typeface="+mn-cs"/>
              </a:rPr>
              <a:t>эндопротезирование</a:t>
            </a:r>
            <a:r>
              <a:rPr lang="ru-RU" sz="2200" dirty="0">
                <a:latin typeface="+mn-lt"/>
                <a:cs typeface="+mn-cs"/>
              </a:rPr>
              <a:t>)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defRPr/>
            </a:pPr>
            <a:r>
              <a:rPr lang="ru-RU" sz="2200" dirty="0">
                <a:latin typeface="+mn-lt"/>
                <a:cs typeface="+mn-cs"/>
              </a:rPr>
              <a:t>Два этапа (удаление м/к + </a:t>
            </a:r>
            <a:r>
              <a:rPr lang="ru-RU" sz="2200" dirty="0" err="1">
                <a:latin typeface="+mn-lt"/>
                <a:cs typeface="+mn-cs"/>
              </a:rPr>
              <a:t>реостеосинтез</a:t>
            </a:r>
            <a:r>
              <a:rPr lang="ru-RU" sz="2200" dirty="0">
                <a:latin typeface="+mn-lt"/>
                <a:cs typeface="+mn-cs"/>
              </a:rPr>
              <a:t>)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defRPr/>
            </a:pPr>
            <a:r>
              <a:rPr lang="ru-RU" sz="2200" dirty="0">
                <a:latin typeface="+mn-lt"/>
                <a:cs typeface="+mn-cs"/>
              </a:rPr>
              <a:t>Два этапа (удаление м/к + </a:t>
            </a:r>
            <a:r>
              <a:rPr lang="ru-RU" sz="2200" dirty="0" err="1">
                <a:latin typeface="+mn-lt"/>
                <a:cs typeface="+mn-cs"/>
              </a:rPr>
              <a:t>эндопротезирование</a:t>
            </a:r>
            <a:r>
              <a:rPr lang="ru-RU" sz="2200" dirty="0">
                <a:latin typeface="+mn-lt"/>
                <a:cs typeface="+mn-cs"/>
              </a:rPr>
              <a:t>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0825" y="4941888"/>
            <a:ext cx="8229600" cy="574675"/>
          </a:xfrm>
          <a:prstGeom prst="rect">
            <a:avLst/>
          </a:prstGeom>
        </p:spPr>
        <p:txBody>
          <a:bodyPr anchor="b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Костная пластика (?)</a:t>
            </a:r>
            <a:endParaRPr lang="ru-RU" sz="3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23850" y="5445125"/>
            <a:ext cx="82296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buFont typeface="Bookman Old Style" pitchFamily="18" charset="0"/>
              <a:buAutoNum type="arabicPeriod"/>
              <a:defRPr/>
            </a:pPr>
            <a:r>
              <a:rPr lang="ru-RU" sz="2200" dirty="0">
                <a:latin typeface="+mn-lt"/>
                <a:cs typeface="+mn-cs"/>
              </a:rPr>
              <a:t>Да (аутопластика)</a:t>
            </a: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buFont typeface="Bookman Old Style" pitchFamily="18" charset="0"/>
              <a:buAutoNum type="arabicPeriod"/>
              <a:defRPr/>
            </a:pPr>
            <a:r>
              <a:rPr lang="ru-RU" sz="2200" dirty="0">
                <a:latin typeface="+mn-lt"/>
                <a:cs typeface="+mn-cs"/>
              </a:rPr>
              <a:t>Да (аллопластика)</a:t>
            </a: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buFont typeface="Bookman Old Style" pitchFamily="18" charset="0"/>
              <a:buAutoNum type="arabicPeriod"/>
              <a:defRPr/>
            </a:pPr>
            <a:r>
              <a:rPr lang="ru-RU" sz="2200" dirty="0">
                <a:latin typeface="+mn-lt"/>
                <a:cs typeface="+mn-cs"/>
              </a:rPr>
              <a:t>Нет</a:t>
            </a:r>
          </a:p>
        </p:txBody>
      </p:sp>
      <p:pic>
        <p:nvPicPr>
          <p:cNvPr id="19464" name="Picture 2" descr="https://pbs.twimg.com/profile_images/1246612851/logoSPbGMU_400x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6550" y="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3" y="404813"/>
            <a:ext cx="8229601" cy="7381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Первый этап удаление металлоконструкции, выполнение СКТ, планирование</a:t>
            </a: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514350" indent="-514350" eaLnBrk="1" hangingPunct="1">
              <a:buFont typeface="Bookman Old Style" pitchFamily="18" charset="0"/>
              <a:buAutoNum type="arabicPeriod"/>
            </a:pPr>
            <a:r>
              <a:rPr lang="ru-RU" smtClean="0"/>
              <a:t>Удаление металлоконструкции</a:t>
            </a:r>
          </a:p>
          <a:p>
            <a:pPr marL="514350" indent="-514350" eaLnBrk="1" hangingPunct="1">
              <a:buFont typeface="Bookman Old Style" pitchFamily="18" charset="0"/>
              <a:buAutoNum type="arabicPeriod"/>
            </a:pPr>
            <a:r>
              <a:rPr lang="ru-RU" smtClean="0"/>
              <a:t>СКТ-контроль без импланта (нет наводок, костные дефекты и деформации)</a:t>
            </a:r>
          </a:p>
          <a:p>
            <a:pPr marL="514350" indent="-514350" eaLnBrk="1" hangingPunct="1">
              <a:buFont typeface="Bookman Old Style" pitchFamily="18" charset="0"/>
              <a:buAutoNum type="arabicPeriod"/>
            </a:pPr>
            <a:r>
              <a:rPr lang="ru-RU" smtClean="0"/>
              <a:t>Предоперационная подготовка (удаление паращитовидной железы ПТГ более 400пг/мл., коррекция кальций-фосфорного обмена, терапия витамином  </a:t>
            </a:r>
            <a:r>
              <a:rPr lang="en-US" smtClean="0">
                <a:latin typeface="Calibri" pitchFamily="34" charset="0"/>
              </a:rPr>
              <a:t>D3</a:t>
            </a:r>
            <a:endParaRPr lang="ru-RU" smtClean="0"/>
          </a:p>
        </p:txBody>
      </p:sp>
      <p:pic>
        <p:nvPicPr>
          <p:cNvPr id="20484" name="Picture 2" descr="https://pbs.twimg.com/profile_images/1246612851/logoSPbGMU_400x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6550" y="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250825" y="5445125"/>
            <a:ext cx="4681538" cy="10080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rgbClr val="FFFF00"/>
                </a:solidFill>
              </a:rPr>
              <a:t>Варусная</a:t>
            </a:r>
            <a:r>
              <a:rPr lang="ru-RU" sz="2400" dirty="0" smtClean="0">
                <a:solidFill>
                  <a:srgbClr val="FFFF00"/>
                </a:solidFill>
              </a:rPr>
              <a:t> деформация бедренной кости, </a:t>
            </a:r>
            <a:r>
              <a:rPr lang="ru-RU" sz="2400" dirty="0" err="1" smtClean="0">
                <a:solidFill>
                  <a:srgbClr val="FFFF00"/>
                </a:solidFill>
              </a:rPr>
              <a:t>металлоз</a:t>
            </a:r>
            <a:r>
              <a:rPr lang="ru-RU" sz="2400" dirty="0" smtClean="0">
                <a:solidFill>
                  <a:srgbClr val="FFFF00"/>
                </a:solidFill>
              </a:rPr>
              <a:t> мягких тканей и кости.</a:t>
            </a:r>
          </a:p>
        </p:txBody>
      </p:sp>
      <p:sp>
        <p:nvSpPr>
          <p:cNvPr id="21507" name="AutoShape 2" descr="https://apf.mail.ru/cgi-bin/readmsg/20180404_122838.jpg?id=15232675800000000246%3B0%3B1&amp;x-email=tsed%40mail.ru&amp;exif=1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AutoShape 4" descr="https://apf.mail.ru/cgi-bin/readmsg/20180404_122838.jpg?id=15232675800000000246%3B0%3B1&amp;x-email=tsed%40mail.ru&amp;exif=1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8763" y="1417638"/>
            <a:ext cx="2987675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1341438"/>
            <a:ext cx="2973388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AutoShape 8" descr="https://apf.mail.ru/cgi-bin/readmsg/20180404_125112.jpg?id=15232675800000000246%3B0%3B3&amp;x-email=tsed%40mail.ru&amp;exif=1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12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6013" y="3852863"/>
            <a:ext cx="384333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="b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Второй этап (через 6 </a:t>
            </a:r>
            <a:r>
              <a:rPr lang="ru-RU" sz="3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нед</a:t>
            </a:r>
            <a:r>
              <a:rPr lang="ru-RU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.) интрамедуллярный остеосинтез</a:t>
            </a:r>
          </a:p>
        </p:txBody>
      </p:sp>
      <p:pic>
        <p:nvPicPr>
          <p:cNvPr id="21514" name="Picture 2" descr="https://pbs.twimg.com/profile_images/1246612851/logoSPbGMU_400x4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6550" y="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165</TotalTime>
  <Words>491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Bookman Old Style</vt:lpstr>
      <vt:lpstr>Gill Sans MT</vt:lpstr>
      <vt:lpstr>Wingdings 3</vt:lpstr>
      <vt:lpstr>Wingdings</vt:lpstr>
      <vt:lpstr>Calibri</vt:lpstr>
      <vt:lpstr>Cambria</vt:lpstr>
      <vt:lpstr>Times New Roman</vt:lpstr>
      <vt:lpstr>Origin</vt:lpstr>
      <vt:lpstr>Хирургическое лечение нестабильного внесуставного перелома проксимального отдела бедра у пациента с терминальной стадией ХБП.</vt:lpstr>
      <vt:lpstr>Цель презентации:</vt:lpstr>
      <vt:lpstr>Anamnesis morbi</vt:lpstr>
      <vt:lpstr>Ваша тактика лечения (?):</vt:lpstr>
      <vt:lpstr>Оперативное лечение в ЦРБ г. Калининград (10.2015) – открытая репозиция, накостный остеосинтез скользящей мыщелковой пластиной 95 гр. с винтами </vt:lpstr>
      <vt:lpstr>Harris Hip Score – 59 баллов, ВАШ – 3 балла, индекс Бартелл – 73 балла; комбинированная деформация (варусная+ротационная) в/3 левой бедренной кости</vt:lpstr>
      <vt:lpstr>Ваша дальнейшая тактика (?):</vt:lpstr>
      <vt:lpstr>Первый этап удаление металлоконструкции, выполнение СКТ, планирование</vt:lpstr>
      <vt:lpstr>Варусная деформация бедренной кости, металлоз мягких тканей и кости.</vt:lpstr>
      <vt:lpstr>Слайд 10</vt:lpstr>
      <vt:lpstr> </vt:lpstr>
      <vt:lpstr>Рентген-контроль (1-ые сутки после операции)</vt:lpstr>
      <vt:lpstr>Окончательный результат (через 4 месяца)</vt:lpstr>
      <vt:lpstr>Выводы: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Хирургическое лечение нестабильного внесуставного перелома проксимального отдела бедра у пациента с терминальной стадией ХБП.</dc:title>
  <dc:creator>user</dc:creator>
  <cp:lastModifiedBy>user</cp:lastModifiedBy>
  <cp:revision>20</cp:revision>
  <dcterms:created xsi:type="dcterms:W3CDTF">2018-05-21T18:36:31Z</dcterms:created>
  <dcterms:modified xsi:type="dcterms:W3CDTF">2018-05-28T06:10:09Z</dcterms:modified>
</cp:coreProperties>
</file>