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74" r:id="rId6"/>
    <p:sldId id="263" r:id="rId7"/>
    <p:sldId id="259" r:id="rId8"/>
    <p:sldId id="262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8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1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601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0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854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2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56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0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3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30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7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8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3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7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7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10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CA354-E076-4596-948B-92F831F69876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3DBC1F-6BDF-4677-AAB4-308ACF95C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1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075" y="2928235"/>
            <a:ext cx="7766936" cy="1646302"/>
          </a:xfrm>
        </p:spPr>
        <p:txBody>
          <a:bodyPr/>
          <a:lstStyle/>
          <a:p>
            <a:pPr algn="l"/>
            <a:r>
              <a:rPr lang="ru-RU" sz="4000" dirty="0" smtClean="0">
                <a:latin typeface="Arial Narrow" panose="020B0606020202030204" pitchFamily="34" charset="0"/>
              </a:rPr>
              <a:t/>
            </a:r>
            <a:br>
              <a:rPr lang="ru-RU" sz="4000" dirty="0" smtClean="0">
                <a:latin typeface="Arial Narrow" panose="020B0606020202030204" pitchFamily="34" charset="0"/>
              </a:rPr>
            </a:br>
            <a:r>
              <a:rPr lang="ru-RU" sz="4000" dirty="0">
                <a:latin typeface="Arial Narrow" panose="020B0606020202030204" pitchFamily="34" charset="0"/>
              </a:rPr>
              <a:t/>
            </a:r>
            <a:br>
              <a:rPr lang="ru-RU" sz="4000" dirty="0">
                <a:latin typeface="Arial Narrow" panose="020B0606020202030204" pitchFamily="34" charset="0"/>
              </a:rPr>
            </a:br>
            <a:r>
              <a:rPr lang="ru-RU" sz="4000" dirty="0" smtClean="0">
                <a:latin typeface="Arial Narrow" panose="020B0606020202030204" pitchFamily="34" charset="0"/>
              </a:rPr>
              <a:t>Синдром неудачно оперированного позвоночника с сочетанием </a:t>
            </a:r>
            <a:r>
              <a:rPr lang="ru-RU" sz="4000" dirty="0" err="1" smtClean="0">
                <a:latin typeface="Arial Narrow" panose="020B0606020202030204" pitchFamily="34" charset="0"/>
              </a:rPr>
              <a:t>постламинэктомического</a:t>
            </a:r>
            <a:r>
              <a:rPr lang="ru-RU" sz="4000" dirty="0" smtClean="0">
                <a:latin typeface="Arial Narrow" panose="020B0606020202030204" pitchFamily="34" charset="0"/>
              </a:rPr>
              <a:t> синдрома, синдрома хронической глубокой инфекции и сопутствующего онкологический поражения: тактика хирургического лечения. 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154" y="5131487"/>
            <a:ext cx="7766936" cy="1096899"/>
          </a:xfrm>
        </p:spPr>
        <p:txBody>
          <a:bodyPr/>
          <a:lstStyle/>
          <a:p>
            <a:pPr algn="l"/>
            <a:r>
              <a:rPr lang="ru-RU" dirty="0"/>
              <a:t>ФГБУ «РНЦ «ВТО» им. акад. Г.А. </a:t>
            </a:r>
            <a:r>
              <a:rPr lang="ru-RU" dirty="0" err="1"/>
              <a:t>Илизарова</a:t>
            </a:r>
            <a:r>
              <a:rPr lang="ru-RU" dirty="0"/>
              <a:t>» Минздрава </a:t>
            </a:r>
            <a:r>
              <a:rPr lang="ru-RU" dirty="0" smtClean="0"/>
              <a:t>России</a:t>
            </a:r>
          </a:p>
          <a:p>
            <a:pPr algn="l"/>
            <a:r>
              <a:rPr lang="ru-RU" i="1" dirty="0"/>
              <a:t>С. В. </a:t>
            </a:r>
            <a:r>
              <a:rPr lang="ru-RU" i="1" dirty="0" err="1"/>
              <a:t>Люлин</a:t>
            </a:r>
            <a:r>
              <a:rPr lang="ru-RU" i="1" dirty="0"/>
              <a:t>, Н. М. </a:t>
            </a:r>
            <a:r>
              <a:rPr lang="ru-RU" i="1" dirty="0" err="1"/>
              <a:t>Клюшин</a:t>
            </a:r>
            <a:r>
              <a:rPr lang="ru-RU" i="1" dirty="0"/>
              <a:t>, С. В. </a:t>
            </a:r>
            <a:r>
              <a:rPr lang="ru-RU" i="1" dirty="0" err="1"/>
              <a:t>Мухтяев</a:t>
            </a:r>
            <a:r>
              <a:rPr lang="ru-RU" i="1" dirty="0"/>
              <a:t>, </a:t>
            </a:r>
            <a:r>
              <a:rPr lang="ru-RU" i="1" dirty="0" smtClean="0"/>
              <a:t>П.И. </a:t>
            </a:r>
            <a:r>
              <a:rPr lang="ru-RU" i="1" dirty="0" err="1" smtClean="0"/>
              <a:t>Балаев</a:t>
            </a:r>
            <a:r>
              <a:rPr lang="ru-RU" i="1" dirty="0" smtClean="0"/>
              <a:t>, </a:t>
            </a:r>
            <a:r>
              <a:rPr lang="ru-RU" i="1" u="sng" dirty="0" smtClean="0"/>
              <a:t>Е</a:t>
            </a:r>
            <a:r>
              <a:rPr lang="ru-RU" i="1" u="sng" dirty="0"/>
              <a:t>. Я. Кочнев</a:t>
            </a:r>
            <a:endParaRPr lang="ru-RU" dirty="0"/>
          </a:p>
        </p:txBody>
      </p:sp>
      <p:pic>
        <p:nvPicPr>
          <p:cNvPr id="1026" name="Picture 2" descr="logosite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 r="90139"/>
          <a:stretch/>
        </p:blipFill>
        <p:spPr bwMode="auto">
          <a:xfrm>
            <a:off x="379250" y="1646689"/>
            <a:ext cx="1393825" cy="22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3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хирургическая тактика в данной </a:t>
            </a:r>
            <a:r>
              <a:rPr lang="ru-RU" dirty="0" err="1" smtClean="0"/>
              <a:t>ситауции</a:t>
            </a:r>
            <a:r>
              <a:rPr lang="ru-RU" dirty="0" smtClean="0"/>
              <a:t> предпочтительнее: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27586"/>
            <a:ext cx="8596668" cy="3880773"/>
          </a:xfrm>
        </p:spPr>
        <p:txBody>
          <a:bodyPr/>
          <a:lstStyle/>
          <a:p>
            <a:r>
              <a:rPr lang="ru-RU" dirty="0" err="1" smtClean="0"/>
              <a:t>Реламинэктомия</a:t>
            </a:r>
            <a:r>
              <a:rPr lang="ru-RU" dirty="0" smtClean="0"/>
              <a:t> </a:t>
            </a:r>
            <a:r>
              <a:rPr lang="ru-RU" dirty="0"/>
              <a:t>L4, L5. </a:t>
            </a:r>
            <a:r>
              <a:rPr lang="ru-RU" dirty="0" err="1"/>
              <a:t>Секвестрнекрэктомия</a:t>
            </a:r>
            <a:r>
              <a:rPr lang="ru-RU" dirty="0"/>
              <a:t> L4-L5, </a:t>
            </a:r>
            <a:r>
              <a:rPr lang="ru-RU" dirty="0" err="1"/>
              <a:t>дебридмент</a:t>
            </a:r>
            <a:r>
              <a:rPr lang="ru-RU" dirty="0"/>
              <a:t>, </a:t>
            </a:r>
            <a:r>
              <a:rPr lang="ru-RU" dirty="0" err="1"/>
              <a:t>спондилосинтез</a:t>
            </a:r>
            <a:r>
              <a:rPr lang="ru-RU" dirty="0"/>
              <a:t> (360*) L2-L3-L4-S1 </a:t>
            </a:r>
            <a:r>
              <a:rPr lang="ru-RU" dirty="0" smtClean="0"/>
              <a:t>ТПФ и </a:t>
            </a:r>
            <a:r>
              <a:rPr lang="ru-RU" dirty="0" err="1"/>
              <a:t>межтеловым</a:t>
            </a:r>
            <a:r>
              <a:rPr lang="ru-RU" dirty="0"/>
              <a:t> </a:t>
            </a:r>
            <a:r>
              <a:rPr lang="ru-RU" dirty="0" err="1"/>
              <a:t>имплантом</a:t>
            </a:r>
            <a:r>
              <a:rPr lang="ru-RU" dirty="0"/>
              <a:t> </a:t>
            </a:r>
            <a:r>
              <a:rPr lang="ru-RU" dirty="0" smtClean="0"/>
              <a:t>L4-S1</a:t>
            </a:r>
            <a:r>
              <a:rPr lang="ru-RU" dirty="0"/>
              <a:t>, дренирование. </a:t>
            </a:r>
          </a:p>
          <a:p>
            <a:r>
              <a:rPr lang="ru-RU" dirty="0" err="1"/>
              <a:t>Реламинэктомия</a:t>
            </a:r>
            <a:r>
              <a:rPr lang="ru-RU" dirty="0"/>
              <a:t> L4, L5. </a:t>
            </a:r>
            <a:r>
              <a:rPr lang="ru-RU" dirty="0" err="1"/>
              <a:t>Секвестрнекрэктомия</a:t>
            </a:r>
            <a:r>
              <a:rPr lang="ru-RU" dirty="0"/>
              <a:t> L4-L5, </a:t>
            </a:r>
            <a:r>
              <a:rPr lang="ru-RU" dirty="0" err="1"/>
              <a:t>дебридмент</a:t>
            </a:r>
            <a:r>
              <a:rPr lang="ru-RU" dirty="0"/>
              <a:t>, </a:t>
            </a:r>
            <a:r>
              <a:rPr lang="ru-RU" dirty="0" err="1"/>
              <a:t>спондилосинтез</a:t>
            </a:r>
            <a:r>
              <a:rPr lang="ru-RU" dirty="0"/>
              <a:t> (360*) </a:t>
            </a:r>
            <a:r>
              <a:rPr lang="ru-RU" dirty="0" smtClean="0"/>
              <a:t>L2-L3-L4-S1, крылья подвздошных костей </a:t>
            </a:r>
            <a:r>
              <a:rPr lang="ru-RU" dirty="0"/>
              <a:t>ТПФ и </a:t>
            </a:r>
            <a:r>
              <a:rPr lang="ru-RU" dirty="0" err="1"/>
              <a:t>межтеловым</a:t>
            </a:r>
            <a:r>
              <a:rPr lang="ru-RU" dirty="0"/>
              <a:t> </a:t>
            </a:r>
            <a:r>
              <a:rPr lang="ru-RU" dirty="0" err="1"/>
              <a:t>имплантом</a:t>
            </a:r>
            <a:r>
              <a:rPr lang="ru-RU" dirty="0"/>
              <a:t> L4-S1, дренирование.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3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29" y="110836"/>
            <a:ext cx="8596668" cy="67056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О</a:t>
            </a:r>
            <a:r>
              <a:rPr lang="ru-RU" dirty="0" smtClean="0"/>
              <a:t>перативное 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829" y="806330"/>
            <a:ext cx="8596668" cy="1238596"/>
          </a:xfrm>
        </p:spPr>
        <p:txBody>
          <a:bodyPr/>
          <a:lstStyle/>
          <a:p>
            <a:r>
              <a:rPr lang="ru-RU" dirty="0"/>
              <a:t>Широкая </a:t>
            </a:r>
            <a:r>
              <a:rPr lang="ru-RU" dirty="0" err="1"/>
              <a:t>реламинэктомия</a:t>
            </a:r>
            <a:r>
              <a:rPr lang="ru-RU" dirty="0"/>
              <a:t> L4, L5. </a:t>
            </a:r>
            <a:r>
              <a:rPr lang="ru-RU" dirty="0" err="1"/>
              <a:t>Секвестрнекрэктомия</a:t>
            </a:r>
            <a:r>
              <a:rPr lang="ru-RU" dirty="0"/>
              <a:t> L4-L5, </a:t>
            </a:r>
            <a:r>
              <a:rPr lang="ru-RU" dirty="0" err="1"/>
              <a:t>дебридмент</a:t>
            </a:r>
            <a:r>
              <a:rPr lang="ru-RU" dirty="0"/>
              <a:t>, </a:t>
            </a:r>
            <a:r>
              <a:rPr lang="ru-RU" dirty="0" err="1"/>
              <a:t>спондилосинтез</a:t>
            </a:r>
            <a:r>
              <a:rPr lang="ru-RU" dirty="0"/>
              <a:t> (360*) L2-L3-L4-S1 конструкцией ТПФ "</a:t>
            </a:r>
            <a:r>
              <a:rPr lang="ru-RU" dirty="0" err="1"/>
              <a:t>Stryker</a:t>
            </a:r>
            <a:r>
              <a:rPr lang="ru-RU" dirty="0"/>
              <a:t>" и </a:t>
            </a:r>
            <a:r>
              <a:rPr lang="ru-RU" dirty="0" err="1"/>
              <a:t>межтеловым</a:t>
            </a:r>
            <a:r>
              <a:rPr lang="ru-RU" dirty="0"/>
              <a:t> </a:t>
            </a:r>
            <a:r>
              <a:rPr lang="ru-RU" dirty="0" err="1"/>
              <a:t>имплантом</a:t>
            </a:r>
            <a:r>
              <a:rPr lang="ru-RU" dirty="0"/>
              <a:t> (блок-сетка с цементным наполнителем и антибиотиком) L4-S1, дренирование.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5539" r="14363" b="16649"/>
          <a:stretch/>
        </p:blipFill>
        <p:spPr>
          <a:xfrm>
            <a:off x="477829" y="3316777"/>
            <a:ext cx="6201294" cy="325139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7829" y="2022493"/>
            <a:ext cx="3552538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/>
              <a:t>Использованы: </a:t>
            </a:r>
            <a:br>
              <a:rPr lang="ru-RU" sz="1200" dirty="0"/>
            </a:br>
            <a:r>
              <a:rPr lang="ru-RU" sz="1200" dirty="0" err="1"/>
              <a:t>Моноаксиальный</a:t>
            </a:r>
            <a:r>
              <a:rPr lang="ru-RU" sz="1200" dirty="0"/>
              <a:t> винт "</a:t>
            </a:r>
            <a:r>
              <a:rPr lang="ru-RU" sz="1200" dirty="0" err="1"/>
              <a:t>Stryker</a:t>
            </a:r>
            <a:r>
              <a:rPr lang="ru-RU" sz="1200" dirty="0"/>
              <a:t>" 6,5 х 50 - 2 шт.</a:t>
            </a:r>
            <a:br>
              <a:rPr lang="ru-RU" sz="1200" dirty="0"/>
            </a:br>
            <a:r>
              <a:rPr lang="ru-RU" sz="1200" dirty="0" err="1"/>
              <a:t>Полиаксиальный</a:t>
            </a:r>
            <a:r>
              <a:rPr lang="ru-RU" sz="1200" dirty="0"/>
              <a:t> винт "</a:t>
            </a:r>
            <a:r>
              <a:rPr lang="ru-RU" sz="1200" dirty="0" err="1"/>
              <a:t>Stryker</a:t>
            </a:r>
            <a:r>
              <a:rPr lang="ru-RU" sz="1200" dirty="0"/>
              <a:t>" 6,5 х 50 - 4 шт.</a:t>
            </a:r>
            <a:br>
              <a:rPr lang="ru-RU" sz="1200" dirty="0"/>
            </a:br>
            <a:r>
              <a:rPr lang="ru-RU" sz="1200" dirty="0" err="1"/>
              <a:t>Полиаксиальный</a:t>
            </a:r>
            <a:r>
              <a:rPr lang="ru-RU" sz="1200" dirty="0"/>
              <a:t> винт "</a:t>
            </a:r>
            <a:r>
              <a:rPr lang="ru-RU" sz="1200" dirty="0" err="1"/>
              <a:t>Struker</a:t>
            </a:r>
            <a:r>
              <a:rPr lang="ru-RU" sz="1200" dirty="0"/>
              <a:t>" 6,5 х 45 - 2 шт.</a:t>
            </a:r>
            <a:br>
              <a:rPr lang="ru-RU" sz="1200" dirty="0"/>
            </a:br>
            <a:r>
              <a:rPr lang="ru-RU" sz="1200" dirty="0"/>
              <a:t>Гайка "</a:t>
            </a:r>
            <a:r>
              <a:rPr lang="ru-RU" sz="1200" dirty="0" err="1"/>
              <a:t>Stryker</a:t>
            </a:r>
            <a:r>
              <a:rPr lang="ru-RU" sz="1200" dirty="0"/>
              <a:t>" - 8 шт.</a:t>
            </a:r>
            <a:br>
              <a:rPr lang="ru-RU" sz="1200" dirty="0"/>
            </a:br>
            <a:r>
              <a:rPr lang="ru-RU" sz="1200" dirty="0"/>
              <a:t>Продольный стержень 20 см - 2 </a:t>
            </a:r>
            <a:r>
              <a:rPr lang="ru-RU" sz="1200" dirty="0" err="1"/>
              <a:t>шт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33062" y="3408218"/>
            <a:ext cx="2036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Внешний вид пациента на следующий день после операции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93866" y="2022493"/>
            <a:ext cx="3030142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На гистологическое исследование отправлены:  </a:t>
            </a:r>
            <a:r>
              <a:rPr lang="ru-RU" sz="1400" dirty="0"/>
              <a:t>Рубцовая ткань, костные фрагменты суставных отростков и части тела L4, L5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124008" y="2022492"/>
            <a:ext cx="2809701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Из </a:t>
            </a:r>
            <a:r>
              <a:rPr lang="ru-RU" sz="1400" dirty="0" smtClean="0"/>
              <a:t>промежутка </a:t>
            </a:r>
            <a:r>
              <a:rPr lang="en-US" sz="1400" dirty="0" smtClean="0"/>
              <a:t>L4-L5 </a:t>
            </a:r>
            <a:r>
              <a:rPr lang="ru-RU" sz="1400" dirty="0" smtClean="0"/>
              <a:t>получено </a:t>
            </a:r>
            <a:r>
              <a:rPr lang="ru-RU" sz="1400" dirty="0"/>
              <a:t>серозное содержимое до 20 мл. Взят мазок </a:t>
            </a:r>
            <a:r>
              <a:rPr lang="ru-RU" sz="1400" dirty="0" smtClean="0"/>
              <a:t>на </a:t>
            </a:r>
            <a:r>
              <a:rPr lang="ru-RU" sz="1400" dirty="0"/>
              <a:t>бак. посев </a:t>
            </a:r>
            <a:r>
              <a:rPr lang="ru-RU" sz="1400" dirty="0" smtClean="0"/>
              <a:t>и</a:t>
            </a:r>
            <a:r>
              <a:rPr lang="en-US" sz="1400" dirty="0" smtClean="0"/>
              <a:t> </a:t>
            </a:r>
            <a:r>
              <a:rPr lang="ru-RU" sz="1400" dirty="0" smtClean="0"/>
              <a:t>чувствительность </a:t>
            </a:r>
            <a:r>
              <a:rPr lang="ru-RU" sz="1400" dirty="0"/>
              <a:t>к </a:t>
            </a:r>
            <a:r>
              <a:rPr lang="ru-RU" sz="1400" dirty="0" smtClean="0"/>
              <a:t>антибиотикам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69680" y="3192043"/>
            <a:ext cx="180686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Pseudamonas</a:t>
            </a:r>
            <a:r>
              <a:rPr lang="en-US" dirty="0" smtClean="0"/>
              <a:t> aeruginosa 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9451571" y="3838374"/>
            <a:ext cx="399011" cy="384491"/>
          </a:xfrm>
          <a:prstGeom prst="downArrow">
            <a:avLst>
              <a:gd name="adj1" fmla="val 50000"/>
              <a:gd name="adj2" fmla="val 41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869680" y="4222865"/>
            <a:ext cx="1806866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Меропенем</a:t>
            </a:r>
            <a:r>
              <a:rPr lang="ru-RU" dirty="0" smtClean="0"/>
              <a:t> 1.0 на 50 мл физ. Р-</a:t>
            </a:r>
            <a:r>
              <a:rPr lang="ru-RU" dirty="0" err="1" smtClean="0"/>
              <a:t>ра</a:t>
            </a:r>
            <a:r>
              <a:rPr lang="ru-RU" dirty="0" smtClean="0"/>
              <a:t> кап. 3 р/с 10 дней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98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93" y="331789"/>
            <a:ext cx="8596668" cy="449607"/>
          </a:xfrm>
        </p:spPr>
        <p:txBody>
          <a:bodyPr/>
          <a:lstStyle/>
          <a:p>
            <a:r>
              <a:rPr lang="ru-RU" dirty="0" smtClean="0"/>
              <a:t>Рентгенограммы после операции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1484" r="34887" b="1114"/>
          <a:stretch/>
        </p:blipFill>
        <p:spPr>
          <a:xfrm>
            <a:off x="596234" y="698376"/>
            <a:ext cx="3610007" cy="6159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3" t="2716" r="39524" b="2220"/>
          <a:stretch/>
        </p:blipFill>
        <p:spPr>
          <a:xfrm>
            <a:off x="4206241" y="696568"/>
            <a:ext cx="3412220" cy="61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89" y="232036"/>
            <a:ext cx="8596668" cy="3880773"/>
          </a:xfrm>
        </p:spPr>
        <p:txBody>
          <a:bodyPr/>
          <a:lstStyle/>
          <a:p>
            <a:r>
              <a:rPr lang="ru-RU" dirty="0" smtClean="0"/>
              <a:t>Получено осложнение. Рентгенограммы через 2 недели после операции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9" t="3817" r="27103" b="1986"/>
          <a:stretch/>
        </p:blipFill>
        <p:spPr>
          <a:xfrm>
            <a:off x="457549" y="939338"/>
            <a:ext cx="4868377" cy="5918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t="2470" r="36795" b="1729"/>
          <a:stretch/>
        </p:blipFill>
        <p:spPr>
          <a:xfrm>
            <a:off x="5325927" y="939337"/>
            <a:ext cx="3915306" cy="59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509808" cy="1320800"/>
          </a:xfrm>
        </p:spPr>
        <p:txBody>
          <a:bodyPr/>
          <a:lstStyle/>
          <a:p>
            <a:r>
              <a:rPr lang="ru-RU" dirty="0" smtClean="0"/>
              <a:t>Что делать?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61825"/>
            <a:ext cx="8596668" cy="3880773"/>
          </a:xfrm>
        </p:spPr>
        <p:txBody>
          <a:bodyPr/>
          <a:lstStyle/>
          <a:p>
            <a:r>
              <a:rPr lang="ru-RU" dirty="0" smtClean="0"/>
              <a:t>Ревизия, переустановка </a:t>
            </a:r>
            <a:r>
              <a:rPr lang="en-US" dirty="0" smtClean="0"/>
              <a:t>Mash-</a:t>
            </a:r>
            <a:r>
              <a:rPr lang="ru-RU" dirty="0" smtClean="0"/>
              <a:t>сетки. Стабилизация установкой винтов выше и ниже уже установленной конструкции, дренирование</a:t>
            </a:r>
          </a:p>
          <a:p>
            <a:r>
              <a:rPr lang="ru-RU" dirty="0" smtClean="0"/>
              <a:t>Выжидательная тактика</a:t>
            </a:r>
          </a:p>
          <a:p>
            <a:r>
              <a:rPr lang="ru-RU" dirty="0" smtClean="0"/>
              <a:t>Ревизия, переустановка </a:t>
            </a:r>
            <a:r>
              <a:rPr lang="en-US" dirty="0"/>
              <a:t>Mash-</a:t>
            </a:r>
            <a:r>
              <a:rPr lang="ru-RU" dirty="0"/>
              <a:t>сетки</a:t>
            </a:r>
            <a:r>
              <a:rPr lang="ru-RU" dirty="0" smtClean="0"/>
              <a:t>. </a:t>
            </a:r>
            <a:r>
              <a:rPr lang="ru-RU" dirty="0"/>
              <a:t>Стабилизация </a:t>
            </a:r>
            <a:r>
              <a:rPr lang="ru-RU" dirty="0" smtClean="0"/>
              <a:t>металлоконструкции дополнительной </a:t>
            </a:r>
            <a:r>
              <a:rPr lang="ru-RU" dirty="0"/>
              <a:t>установкой </a:t>
            </a:r>
            <a:r>
              <a:rPr lang="ru-RU" dirty="0" smtClean="0"/>
              <a:t>винтов </a:t>
            </a:r>
            <a:r>
              <a:rPr lang="ru-RU" dirty="0"/>
              <a:t>в крылья </a:t>
            </a:r>
            <a:r>
              <a:rPr lang="ru-RU" dirty="0" smtClean="0"/>
              <a:t>таза, дренирование</a:t>
            </a:r>
          </a:p>
          <a:p>
            <a:r>
              <a:rPr lang="ru-RU" dirty="0" smtClean="0"/>
              <a:t>Ревизия, удаление </a:t>
            </a:r>
            <a:r>
              <a:rPr lang="en-US" dirty="0" smtClean="0"/>
              <a:t>Mash-</a:t>
            </a:r>
            <a:r>
              <a:rPr lang="ru-RU" dirty="0" smtClean="0"/>
              <a:t>сетки. </a:t>
            </a:r>
            <a:r>
              <a:rPr lang="ru-RU" dirty="0"/>
              <a:t>Стабилизация металлоконструкции дополнительной установкой винтов в крылья </a:t>
            </a:r>
            <a:r>
              <a:rPr lang="ru-RU" dirty="0" smtClean="0"/>
              <a:t>таза, дренирование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8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894" y="888743"/>
            <a:ext cx="8596668" cy="964996"/>
          </a:xfrm>
        </p:spPr>
        <p:txBody>
          <a:bodyPr/>
          <a:lstStyle/>
          <a:p>
            <a:r>
              <a:rPr lang="ru-RU" dirty="0" smtClean="0"/>
              <a:t>Удаление </a:t>
            </a:r>
            <a:r>
              <a:rPr lang="ru-RU" dirty="0"/>
              <a:t>блок-сетки. Стабилизация конструкции ТПФ пояснично-крестцового отдела позвоночника дополнительной установкой </a:t>
            </a:r>
            <a:r>
              <a:rPr lang="ru-RU" dirty="0" smtClean="0"/>
              <a:t>винтов </a:t>
            </a:r>
            <a:r>
              <a:rPr lang="ru-RU" dirty="0"/>
              <a:t>в крылья таза, дренирование.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7829" y="110836"/>
            <a:ext cx="8596668" cy="670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 Оперативное лечение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18156" y="1853739"/>
            <a:ext cx="3552538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/>
              <a:t>Использованы: </a:t>
            </a:r>
            <a:br>
              <a:rPr lang="ru-RU" sz="1200" dirty="0"/>
            </a:br>
            <a:r>
              <a:rPr lang="ru-RU" sz="1200" dirty="0" err="1"/>
              <a:t>Полиаксиальный</a:t>
            </a:r>
            <a:r>
              <a:rPr lang="ru-RU" sz="1200" dirty="0"/>
              <a:t> винт "</a:t>
            </a:r>
            <a:r>
              <a:rPr lang="ru-RU" sz="1200" dirty="0" err="1"/>
              <a:t>Stryker</a:t>
            </a:r>
            <a:r>
              <a:rPr lang="ru-RU" sz="1200" dirty="0"/>
              <a:t>" 6,5 х 55 - 2 шт.</a:t>
            </a:r>
            <a:br>
              <a:rPr lang="ru-RU" sz="1200" dirty="0"/>
            </a:br>
            <a:r>
              <a:rPr lang="ru-RU" sz="1200" dirty="0" err="1"/>
              <a:t>Полиаксиальный</a:t>
            </a:r>
            <a:r>
              <a:rPr lang="ru-RU" sz="1200" dirty="0"/>
              <a:t> винт "</a:t>
            </a:r>
            <a:r>
              <a:rPr lang="ru-RU" sz="1200" dirty="0" err="1"/>
              <a:t>Struker</a:t>
            </a:r>
            <a:r>
              <a:rPr lang="ru-RU" sz="1200" dirty="0"/>
              <a:t>" 6,5 х 45 - 2 шт.</a:t>
            </a:r>
            <a:br>
              <a:rPr lang="ru-RU" sz="1200" dirty="0"/>
            </a:br>
            <a:r>
              <a:rPr lang="ru-RU" sz="1200" dirty="0"/>
              <a:t>Гайка "</a:t>
            </a:r>
            <a:r>
              <a:rPr lang="ru-RU" sz="1200" dirty="0" err="1"/>
              <a:t>Stryker</a:t>
            </a:r>
            <a:r>
              <a:rPr lang="ru-RU" sz="1200" dirty="0"/>
              <a:t>" - 4 шт.</a:t>
            </a:r>
            <a:br>
              <a:rPr lang="ru-RU" sz="1200" dirty="0"/>
            </a:br>
            <a:r>
              <a:rPr lang="ru-RU" sz="1200" dirty="0"/>
              <a:t>Продольный стержень 20 см - 1 шт.</a:t>
            </a:r>
          </a:p>
        </p:txBody>
      </p:sp>
    </p:spTree>
    <p:extLst>
      <p:ext uri="{BB962C8B-B14F-4D97-AF65-F5344CB8AC3E}">
        <p14:creationId xmlns:p14="http://schemas.microsoft.com/office/powerpoint/2010/main" val="25686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268" y="290225"/>
            <a:ext cx="8596668" cy="399731"/>
          </a:xfrm>
        </p:spPr>
        <p:txBody>
          <a:bodyPr/>
          <a:lstStyle/>
          <a:p>
            <a:r>
              <a:rPr lang="ru-RU" dirty="0"/>
              <a:t>Рентгенограммы после операции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497" r="31954" b="989"/>
          <a:stretch/>
        </p:blipFill>
        <p:spPr>
          <a:xfrm>
            <a:off x="835929" y="689956"/>
            <a:ext cx="4031673" cy="6135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621" r="35637"/>
          <a:stretch/>
        </p:blipFill>
        <p:spPr>
          <a:xfrm>
            <a:off x="4867602" y="689956"/>
            <a:ext cx="3752904" cy="61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87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Какую дальнейшую тактику лечения выбрать: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88473"/>
            <a:ext cx="8596668" cy="3880773"/>
          </a:xfrm>
        </p:spPr>
        <p:txBody>
          <a:bodyPr/>
          <a:lstStyle/>
          <a:p>
            <a:r>
              <a:rPr lang="ru-RU" dirty="0" smtClean="0"/>
              <a:t>Консервативное лечение, выписка, наблюдение у специалистов по месту жительства</a:t>
            </a:r>
          </a:p>
          <a:p>
            <a:r>
              <a:rPr lang="ru-RU" dirty="0" smtClean="0"/>
              <a:t>Следующий этап оперативного лечения, предложения аудитории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8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92" y="1146436"/>
            <a:ext cx="8596668" cy="3880773"/>
          </a:xfrm>
        </p:spPr>
        <p:txBody>
          <a:bodyPr/>
          <a:lstStyle/>
          <a:p>
            <a:r>
              <a:rPr lang="ru-RU" dirty="0" smtClean="0"/>
              <a:t>Результаты лечения на 26.06.18: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Выводы</a:t>
            </a:r>
            <a:r>
              <a:rPr lang="en-US" dirty="0"/>
              <a:t>: </a:t>
            </a:r>
            <a:r>
              <a:rPr lang="ru-RU" dirty="0"/>
              <a:t>для получения оптимальных результатов необходим учет всех компонентов патологического процесса</a:t>
            </a:r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838461"/>
              </p:ext>
            </p:extLst>
          </p:nvPr>
        </p:nvGraphicFramePr>
        <p:xfrm>
          <a:off x="868882" y="1479665"/>
          <a:ext cx="8596312" cy="2194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1678830921"/>
                    </a:ext>
                  </a:extLst>
                </a:gridCol>
              </a:tblGrid>
              <a:tr h="536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St.localis</a:t>
                      </a:r>
                      <a:r>
                        <a:rPr lang="ru-RU" sz="1000" dirty="0">
                          <a:effectLst/>
                        </a:rPr>
                        <a:t>: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На перевязке: Повязка "сухая". Рана чистая, швы спокойные. По дренажам до </a:t>
                      </a:r>
                      <a:r>
                        <a:rPr lang="ru-RU" sz="1000" dirty="0" smtClean="0">
                          <a:effectLst/>
                        </a:rPr>
                        <a:t>5 </a:t>
                      </a:r>
                      <a:r>
                        <a:rPr lang="ru-RU" sz="1000" dirty="0">
                          <a:effectLst/>
                        </a:rPr>
                        <a:t>мл раневого отделяемого. Смена асептической повязки.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2040734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St.nevralis</a:t>
                      </a:r>
                      <a:r>
                        <a:rPr lang="ru-RU" sz="1000" dirty="0">
                          <a:effectLst/>
                        </a:rPr>
                        <a:t>: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Сознание ясное. Контактен, ориентирован в месте и времени. Адекватен. Легкая дизартрия. Признаки нижнего спастического </a:t>
                      </a:r>
                      <a:r>
                        <a:rPr lang="ru-RU" sz="1000" dirty="0" err="1">
                          <a:effectLst/>
                        </a:rPr>
                        <a:t>парапаеза</a:t>
                      </a:r>
                      <a:r>
                        <a:rPr lang="ru-RU" sz="1000" dirty="0">
                          <a:effectLst/>
                        </a:rPr>
                        <a:t>. Симптомы </a:t>
                      </a:r>
                      <a:r>
                        <a:rPr lang="ru-RU" sz="1000" dirty="0" err="1">
                          <a:effectLst/>
                        </a:rPr>
                        <a:t>Бабинского</a:t>
                      </a:r>
                      <a:r>
                        <a:rPr lang="ru-RU" sz="1000" dirty="0">
                          <a:effectLst/>
                        </a:rPr>
                        <a:t> слабоположительные с двух сторон, больше слева. Сухожильные рефлексы с ног: коленные D=S, резко оживлены с расширением рефлексогенных зон, ахилловы D и S </a:t>
                      </a:r>
                      <a:r>
                        <a:rPr lang="ru-RU" sz="1000" dirty="0" smtClean="0">
                          <a:effectLst/>
                        </a:rPr>
                        <a:t>ослаблены </a:t>
                      </a:r>
                      <a:r>
                        <a:rPr lang="ru-RU" sz="1000" dirty="0">
                          <a:effectLst/>
                        </a:rPr>
                        <a:t>до </a:t>
                      </a:r>
                      <a:r>
                        <a:rPr lang="ru-RU" sz="1000" dirty="0" err="1">
                          <a:effectLst/>
                        </a:rPr>
                        <a:t>abs</a:t>
                      </a:r>
                      <a:r>
                        <a:rPr lang="ru-RU" sz="1000" dirty="0">
                          <a:effectLst/>
                        </a:rPr>
                        <a:t>. Гипестезия с L2 с двух сторон. Анестезия </a:t>
                      </a:r>
                      <a:r>
                        <a:rPr lang="ru-RU" sz="1000" dirty="0" smtClean="0">
                          <a:effectLst/>
                        </a:rPr>
                        <a:t>L5-S1 </a:t>
                      </a:r>
                      <a:r>
                        <a:rPr lang="ru-RU" sz="1000" dirty="0">
                          <a:effectLst/>
                        </a:rPr>
                        <a:t>с двух сторон. Нарушений функции тазовых органов по типу задержки стула и мочеиспускания.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/>
                </a:tc>
                <a:extLst>
                  <a:ext uri="{0D108BD9-81ED-4DB2-BD59-A6C34878D82A}">
                    <a16:rowId xmlns:a16="http://schemas.microsoft.com/office/drawing/2014/main" val="324744237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8882" y="2078854"/>
            <a:ext cx="3100647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Бак. посев: рост возбудителя не выявлен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7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4255"/>
            <a:ext cx="8596668" cy="3880773"/>
          </a:xfrm>
        </p:spPr>
        <p:txBody>
          <a:bodyPr/>
          <a:lstStyle/>
          <a:p>
            <a:r>
              <a:rPr lang="ru-RU" dirty="0" smtClean="0"/>
              <a:t>Обеспечить эффективное лечение пациента с учетом </a:t>
            </a:r>
            <a:r>
              <a:rPr lang="ru-RU" dirty="0" err="1" smtClean="0"/>
              <a:t>многокопонентности</a:t>
            </a:r>
            <a:r>
              <a:rPr lang="ru-RU" dirty="0" smtClean="0"/>
              <a:t> поражения.</a:t>
            </a:r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5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04" y="82407"/>
            <a:ext cx="9156623" cy="6484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</a:rPr>
              <a:t>An.morbi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Считает себя больным с 02.02.2018, когда после физической нагрузки появились боли в пояснично-крестцовом отделе позвоночника с иррадиацией в нижние конечности. 20.02.2018 появились признаки нижнего </a:t>
            </a:r>
            <a:r>
              <a:rPr lang="ru-RU" dirty="0" err="1">
                <a:solidFill>
                  <a:schemeClr val="tx1"/>
                </a:solidFill>
              </a:rPr>
              <a:t>парапареза</a:t>
            </a:r>
            <a:r>
              <a:rPr lang="ru-RU" dirty="0">
                <a:solidFill>
                  <a:schemeClr val="tx1"/>
                </a:solidFill>
              </a:rPr>
              <a:t>, больше выражены слева.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Обратился к нейрохирургу по месту жительства, выполнено МРТ ПОП, обнаружено объемное образование в  ПДС </a:t>
            </a:r>
            <a:r>
              <a:rPr lang="en-US" dirty="0" smtClean="0">
                <a:solidFill>
                  <a:schemeClr val="tx1"/>
                </a:solidFill>
              </a:rPr>
              <a:t>LIV-LV</a:t>
            </a:r>
            <a:r>
              <a:rPr lang="ru-RU" dirty="0" smtClean="0">
                <a:solidFill>
                  <a:schemeClr val="tx1"/>
                </a:solidFill>
              </a:rPr>
              <a:t>, патологический перелом тела </a:t>
            </a:r>
            <a:r>
              <a:rPr lang="en-US" dirty="0" smtClean="0">
                <a:solidFill>
                  <a:schemeClr val="tx1"/>
                </a:solidFill>
              </a:rPr>
              <a:t>LV </a:t>
            </a:r>
            <a:r>
              <a:rPr lang="ru-RU" dirty="0" smtClean="0">
                <a:solidFill>
                  <a:schemeClr val="tx1"/>
                </a:solidFill>
              </a:rPr>
              <a:t>позвонка. </a:t>
            </a:r>
            <a:r>
              <a:rPr lang="ru-RU" dirty="0" err="1" smtClean="0">
                <a:solidFill>
                  <a:schemeClr val="tx1"/>
                </a:solidFill>
              </a:rPr>
              <a:t>Ретролистез</a:t>
            </a:r>
            <a:r>
              <a:rPr lang="ru-RU" dirty="0" smtClean="0">
                <a:solidFill>
                  <a:schemeClr val="tx1"/>
                </a:solidFill>
              </a:rPr>
              <a:t> тела </a:t>
            </a:r>
            <a:r>
              <a:rPr lang="en-US" dirty="0" smtClean="0">
                <a:solidFill>
                  <a:schemeClr val="tx1"/>
                </a:solidFill>
              </a:rPr>
              <a:t>LIV </a:t>
            </a:r>
            <a:r>
              <a:rPr lang="ru-RU" dirty="0" smtClean="0">
                <a:solidFill>
                  <a:schemeClr val="tx1"/>
                </a:solidFill>
              </a:rPr>
              <a:t>позвонка.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Переведен в областной онкологический диспансер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ru-RU" dirty="0" smtClean="0">
                <a:solidFill>
                  <a:schemeClr val="tx1"/>
                </a:solidFill>
              </a:rPr>
              <a:t> где было проведено обследование: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Рентгенологическое исследование грудной клетки и позвоночника;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МРТ ПОП, головного мозга; МСКТ ПОП, головного мозга, грудной клетки, брюшной полости, малого таза и забрюшинного пространства;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Толстокишечная эндоскопия;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Цитологическое, гистологическое и микробиологическое исследование операционного материала;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ОАК, б/х крови, ОАМ. </a:t>
            </a:r>
          </a:p>
        </p:txBody>
      </p:sp>
    </p:spTree>
    <p:extLst>
      <p:ext uri="{BB962C8B-B14F-4D97-AF65-F5344CB8AC3E}">
        <p14:creationId xmlns:p14="http://schemas.microsoft.com/office/powerpoint/2010/main" val="16744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513" y="473105"/>
            <a:ext cx="8800176" cy="627682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22.02.2018 микрохирургическая </a:t>
            </a:r>
            <a:r>
              <a:rPr lang="ru-RU" dirty="0">
                <a:solidFill>
                  <a:schemeClr val="tx1"/>
                </a:solidFill>
              </a:rPr>
              <a:t>декомпрессия позвоночного канала на уровне L4-L5 с открытой </a:t>
            </a:r>
            <a:r>
              <a:rPr lang="ru-RU" dirty="0" smtClean="0">
                <a:solidFill>
                  <a:schemeClr val="tx1"/>
                </a:solidFill>
              </a:rPr>
              <a:t>биопсией;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27.02.18 ухудшение состояния после неудачной попытки </a:t>
            </a:r>
            <a:r>
              <a:rPr lang="ru-RU" dirty="0" err="1" smtClean="0">
                <a:solidFill>
                  <a:schemeClr val="tx1"/>
                </a:solidFill>
              </a:rPr>
              <a:t>вертикализации</a:t>
            </a:r>
            <a:r>
              <a:rPr lang="ru-RU" dirty="0" smtClean="0">
                <a:solidFill>
                  <a:schemeClr val="tx1"/>
                </a:solidFill>
              </a:rPr>
              <a:t>: НФТО, каудальный синдром;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28.02.2018 микрохирургическая </a:t>
            </a:r>
            <a:r>
              <a:rPr lang="ru-RU" dirty="0">
                <a:solidFill>
                  <a:schemeClr val="tx1"/>
                </a:solidFill>
              </a:rPr>
              <a:t>декомпрессионная ламинэктомия L3-4, </a:t>
            </a:r>
            <a:r>
              <a:rPr lang="ru-RU" dirty="0" smtClean="0">
                <a:solidFill>
                  <a:schemeClr val="tx1"/>
                </a:solidFill>
              </a:rPr>
              <a:t>L4-5;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05.04.2018 ревизия </a:t>
            </a:r>
            <a:r>
              <a:rPr lang="ru-RU" dirty="0">
                <a:solidFill>
                  <a:schemeClr val="tx1"/>
                </a:solidFill>
              </a:rPr>
              <a:t>и дренирование, установка проточно-промывной системы на уровне </a:t>
            </a:r>
            <a:r>
              <a:rPr lang="ru-RU" dirty="0" smtClean="0">
                <a:solidFill>
                  <a:schemeClr val="tx1"/>
                </a:solidFill>
              </a:rPr>
              <a:t>L4-L5.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 послеоперационном периоде отмечал ухудшение в виде нижнего </a:t>
            </a:r>
            <a:r>
              <a:rPr lang="ru-RU" dirty="0" err="1">
                <a:solidFill>
                  <a:schemeClr val="tx1"/>
                </a:solidFill>
              </a:rPr>
              <a:t>парапареза</a:t>
            </a:r>
            <a:r>
              <a:rPr lang="ru-RU" dirty="0">
                <a:solidFill>
                  <a:schemeClr val="tx1"/>
                </a:solidFill>
              </a:rPr>
              <a:t>, НФТО по типу нарушения мочеиспускания и </a:t>
            </a:r>
            <a:r>
              <a:rPr lang="ru-RU" dirty="0" smtClean="0">
                <a:solidFill>
                  <a:schemeClr val="tx1"/>
                </a:solidFill>
              </a:rPr>
              <a:t>дефекации.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Выписан </a:t>
            </a:r>
            <a:r>
              <a:rPr lang="ru-RU" dirty="0">
                <a:solidFill>
                  <a:schemeClr val="tx1"/>
                </a:solidFill>
              </a:rPr>
              <a:t>19.05.18 с следующими рекомендациями: продолжить лечение в ФГБУ «РНЦ «ВТО» им. акад. Г.А. </a:t>
            </a:r>
            <a:r>
              <a:rPr lang="ru-RU" dirty="0" err="1">
                <a:solidFill>
                  <a:schemeClr val="tx1"/>
                </a:solidFill>
              </a:rPr>
              <a:t>Илизарова</a:t>
            </a:r>
            <a:r>
              <a:rPr lang="ru-RU" dirty="0">
                <a:solidFill>
                  <a:schemeClr val="tx1"/>
                </a:solidFill>
              </a:rPr>
              <a:t>» Минздрава России, освидетельствовать МСЭ по месту жительства, оформить группу </a:t>
            </a:r>
            <a:r>
              <a:rPr lang="ru-RU" dirty="0" smtClean="0">
                <a:solidFill>
                  <a:schemeClr val="tx1"/>
                </a:solidFill>
              </a:rPr>
              <a:t>инвалидности.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Заключительный диагноз при выписке: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Основное заболевание: 1.Спондилодисцит </a:t>
            </a:r>
            <a:r>
              <a:rPr lang="ru-RU" dirty="0">
                <a:solidFill>
                  <a:schemeClr val="tx1"/>
                </a:solidFill>
              </a:rPr>
              <a:t>L4-L5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позвонков  2. рак левой почки Т1 N0 М0 1 ст. 3 </a:t>
            </a:r>
            <a:r>
              <a:rPr lang="ru-RU" dirty="0" err="1">
                <a:solidFill>
                  <a:schemeClr val="tx1"/>
                </a:solidFill>
              </a:rPr>
              <a:t>кд.гр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Осложнение основного заболевания: Компрессионный </a:t>
            </a:r>
            <a:r>
              <a:rPr lang="ru-RU" dirty="0">
                <a:solidFill>
                  <a:schemeClr val="tx1"/>
                </a:solidFill>
              </a:rPr>
              <a:t>перелом </a:t>
            </a:r>
            <a:r>
              <a:rPr lang="en-US" dirty="0">
                <a:solidFill>
                  <a:schemeClr val="tx1"/>
                </a:solidFill>
              </a:rPr>
              <a:t>LIV-LV </a:t>
            </a:r>
            <a:r>
              <a:rPr lang="ru-RU" dirty="0">
                <a:solidFill>
                  <a:schemeClr val="tx1"/>
                </a:solidFill>
              </a:rPr>
              <a:t>позвонков. Стеноз позвоночного канала. </a:t>
            </a:r>
            <a:r>
              <a:rPr lang="ru-RU" dirty="0" smtClean="0">
                <a:solidFill>
                  <a:schemeClr val="tx1"/>
                </a:solidFill>
              </a:rPr>
              <a:t>Вторичная ишемия в ВБВ от 28.02.18. Наружная </a:t>
            </a:r>
            <a:r>
              <a:rPr lang="ru-RU" dirty="0" err="1" smtClean="0">
                <a:solidFill>
                  <a:schemeClr val="tx1"/>
                </a:solidFill>
              </a:rPr>
              <a:t>офтольмоплегия</a:t>
            </a:r>
            <a:r>
              <a:rPr lang="ru-RU" dirty="0" smtClean="0">
                <a:solidFill>
                  <a:schemeClr val="tx1"/>
                </a:solidFill>
              </a:rPr>
              <a:t> справа. </a:t>
            </a:r>
            <a:r>
              <a:rPr lang="ru-RU" dirty="0" err="1" smtClean="0">
                <a:solidFill>
                  <a:schemeClr val="tx1"/>
                </a:solidFill>
              </a:rPr>
              <a:t>Прозопарез</a:t>
            </a:r>
            <a:r>
              <a:rPr lang="ru-RU" dirty="0" smtClean="0">
                <a:solidFill>
                  <a:schemeClr val="tx1"/>
                </a:solidFill>
              </a:rPr>
              <a:t> легкий слева. </a:t>
            </a:r>
            <a:r>
              <a:rPr lang="ru-RU" dirty="0" err="1" smtClean="0">
                <a:solidFill>
                  <a:schemeClr val="tx1"/>
                </a:solidFill>
              </a:rPr>
              <a:t>Декомпрессивная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ляминэктомия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en-US" dirty="0" smtClean="0">
                <a:solidFill>
                  <a:schemeClr val="tx1"/>
                </a:solidFill>
              </a:rPr>
              <a:t>LIV-LV</a:t>
            </a:r>
            <a:r>
              <a:rPr lang="ru-RU" dirty="0" smtClean="0">
                <a:solidFill>
                  <a:schemeClr val="tx1"/>
                </a:solidFill>
              </a:rPr>
              <a:t> 22.02.18; Декомпрессия позвоночного канала на уровне </a:t>
            </a:r>
            <a:r>
              <a:rPr lang="en-US" dirty="0" smtClean="0">
                <a:solidFill>
                  <a:schemeClr val="tx1"/>
                </a:solidFill>
              </a:rPr>
              <a:t>LIII-LIV 28.02.18</a:t>
            </a:r>
            <a:r>
              <a:rPr lang="ru-RU" dirty="0" smtClean="0">
                <a:solidFill>
                  <a:schemeClr val="tx1"/>
                </a:solidFill>
              </a:rPr>
              <a:t>. Синдром </a:t>
            </a:r>
            <a:r>
              <a:rPr lang="ru-RU" dirty="0" err="1" smtClean="0">
                <a:solidFill>
                  <a:schemeClr val="tx1"/>
                </a:solidFill>
              </a:rPr>
              <a:t>эпиконуса</a:t>
            </a:r>
            <a:r>
              <a:rPr lang="ru-RU" dirty="0" smtClean="0">
                <a:solidFill>
                  <a:schemeClr val="tx1"/>
                </a:solidFill>
              </a:rPr>
              <a:t>. Нижний вялый выраженный </a:t>
            </a:r>
            <a:r>
              <a:rPr lang="ru-RU" dirty="0" err="1" smtClean="0">
                <a:solidFill>
                  <a:schemeClr val="tx1"/>
                </a:solidFill>
              </a:rPr>
              <a:t>парапарез</a:t>
            </a:r>
            <a:r>
              <a:rPr lang="ru-RU" dirty="0" smtClean="0">
                <a:solidFill>
                  <a:schemeClr val="tx1"/>
                </a:solidFill>
              </a:rPr>
              <a:t>. Тазовые нарушения по периферическому типу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Сопутствующий диагноз: </a:t>
            </a:r>
            <a:r>
              <a:rPr lang="ru-RU" dirty="0" err="1" smtClean="0">
                <a:solidFill>
                  <a:schemeClr val="tx1"/>
                </a:solidFill>
              </a:rPr>
              <a:t>доброкачественнное</a:t>
            </a:r>
            <a:r>
              <a:rPr lang="ru-RU" dirty="0" smtClean="0">
                <a:solidFill>
                  <a:schemeClr val="tx1"/>
                </a:solidFill>
              </a:rPr>
              <a:t> новообразование левого надпочечника. Стенокардия напряжения 1 ф. </a:t>
            </a:r>
            <a:r>
              <a:rPr lang="ru-RU" dirty="0" err="1" smtClean="0">
                <a:solidFill>
                  <a:schemeClr val="tx1"/>
                </a:solidFill>
              </a:rPr>
              <a:t>кл</a:t>
            </a:r>
            <a:r>
              <a:rPr lang="ru-RU" dirty="0" smtClean="0">
                <a:solidFill>
                  <a:schemeClr val="tx1"/>
                </a:solidFill>
              </a:rPr>
              <a:t>. Хр. Бронхит, ремиссия. Преходящая бактериурия. Эмфизема легких, ДН 0.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69269" y="0"/>
            <a:ext cx="4908819" cy="5541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Оперативное </a:t>
            </a:r>
            <a:r>
              <a:rPr lang="ru-RU" dirty="0" smtClean="0"/>
              <a:t>лечение: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9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257" y="340102"/>
            <a:ext cx="9127375" cy="528761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Пациент К., 57 лет, мужчина. </a:t>
            </a:r>
            <a:r>
              <a:rPr lang="ru-RU" dirty="0" smtClean="0">
                <a:solidFill>
                  <a:schemeClr val="tx1"/>
                </a:solidFill>
              </a:rPr>
              <a:t>Поступил в РНЦ  ВТО </a:t>
            </a:r>
            <a:r>
              <a:rPr lang="ru-RU" dirty="0">
                <a:solidFill>
                  <a:schemeClr val="tx1"/>
                </a:solidFill>
              </a:rPr>
              <a:t>21.05.2018 </a:t>
            </a:r>
            <a:r>
              <a:rPr lang="ru-RU" dirty="0" smtClean="0">
                <a:solidFill>
                  <a:schemeClr val="tx1"/>
                </a:solidFill>
              </a:rPr>
              <a:t>с жалобами на </a:t>
            </a:r>
            <a:r>
              <a:rPr lang="ru-RU" dirty="0" err="1">
                <a:solidFill>
                  <a:schemeClr val="tx1"/>
                </a:solidFill>
              </a:rPr>
              <a:t>на</a:t>
            </a:r>
            <a:r>
              <a:rPr lang="ru-RU" dirty="0">
                <a:solidFill>
                  <a:schemeClr val="tx1"/>
                </a:solidFill>
              </a:rPr>
              <a:t> общую слабость, нарушение чувствительности обеих стоп, выраженную мышечную слабость нижних конечностей, наличие свищей в поясничном отделе позвоночника с гнойным отделяемым. </a:t>
            </a:r>
          </a:p>
          <a:p>
            <a:r>
              <a:rPr lang="ru-RU" dirty="0">
                <a:solidFill>
                  <a:schemeClr val="tx1"/>
                </a:solidFill>
              </a:rPr>
              <a:t>Диагноз при поступлении в приемное </a:t>
            </a:r>
            <a:r>
              <a:rPr lang="ru-RU" dirty="0" smtClean="0">
                <a:solidFill>
                  <a:schemeClr val="tx1"/>
                </a:solidFill>
              </a:rPr>
              <a:t>отделение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>Болезнь </a:t>
            </a:r>
            <a:r>
              <a:rPr lang="ru-RU" dirty="0">
                <a:solidFill>
                  <a:schemeClr val="tx1"/>
                </a:solidFill>
              </a:rPr>
              <a:t>оперированного позвоночника. </a:t>
            </a:r>
            <a:r>
              <a:rPr lang="ru-RU" dirty="0" err="1">
                <a:solidFill>
                  <a:schemeClr val="tx1"/>
                </a:solidFill>
              </a:rPr>
              <a:t>Постламинэктомический</a:t>
            </a:r>
            <a:r>
              <a:rPr lang="ru-RU" dirty="0">
                <a:solidFill>
                  <a:schemeClr val="tx1"/>
                </a:solidFill>
              </a:rPr>
              <a:t> синдром. Хронический остеомиелит поясничных позвонков, свищевая форма.</a:t>
            </a:r>
            <a:r>
              <a:rPr lang="ru-RU" dirty="0"/>
              <a:t> </a:t>
            </a:r>
            <a:r>
              <a:rPr lang="ru-RU" dirty="0" smtClean="0">
                <a:solidFill>
                  <a:schemeClr val="tx1"/>
                </a:solidFill>
              </a:rPr>
              <a:t>Нижний </a:t>
            </a:r>
            <a:r>
              <a:rPr lang="ru-RU" dirty="0">
                <a:solidFill>
                  <a:schemeClr val="tx1"/>
                </a:solidFill>
              </a:rPr>
              <a:t>грубый </a:t>
            </a:r>
            <a:r>
              <a:rPr lang="ru-RU" dirty="0" err="1">
                <a:solidFill>
                  <a:schemeClr val="tx1"/>
                </a:solidFill>
              </a:rPr>
              <a:t>парапарез</a:t>
            </a:r>
            <a:r>
              <a:rPr lang="ru-RU" dirty="0">
                <a:solidFill>
                  <a:schemeClr val="tx1"/>
                </a:solidFill>
              </a:rPr>
              <a:t>. Нарушение функции тазовых органов</a:t>
            </a:r>
            <a:r>
              <a:rPr lang="ru-RU" dirty="0">
                <a:solidFill>
                  <a:schemeClr val="tx1"/>
                </a:solidFill>
              </a:rPr>
              <a:t>. Рак левой почки Т1 N0 М0 (Резекция левой почки, </a:t>
            </a:r>
            <a:r>
              <a:rPr lang="ru-RU" dirty="0" err="1">
                <a:solidFill>
                  <a:schemeClr val="tx1"/>
                </a:solidFill>
              </a:rPr>
              <a:t>Адреналэктомия</a:t>
            </a:r>
            <a:r>
              <a:rPr lang="ru-RU" dirty="0">
                <a:solidFill>
                  <a:schemeClr val="tx1"/>
                </a:solidFill>
              </a:rPr>
              <a:t> слева 04.2017).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Было решено провести следующее </a:t>
            </a:r>
            <a:r>
              <a:rPr lang="ru-RU" dirty="0" smtClean="0">
                <a:solidFill>
                  <a:schemeClr val="tx1"/>
                </a:solidFill>
              </a:rPr>
              <a:t>обследование: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КТ</a:t>
            </a:r>
            <a:r>
              <a:rPr lang="ru-RU" dirty="0">
                <a:solidFill>
                  <a:schemeClr val="tx1"/>
                </a:solidFill>
              </a:rPr>
              <a:t>, МРТ пояснично-крестцового отдела позвоночника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КАК</a:t>
            </a:r>
            <a:r>
              <a:rPr lang="ru-RU" dirty="0">
                <a:solidFill>
                  <a:schemeClr val="tx1"/>
                </a:solidFill>
              </a:rPr>
              <a:t>, ОАМ, Б/Х крови, группа крови с фенотипом, </a:t>
            </a:r>
            <a:r>
              <a:rPr lang="ru-RU" dirty="0" err="1">
                <a:solidFill>
                  <a:schemeClr val="tx1"/>
                </a:solidFill>
              </a:rPr>
              <a:t>иммунограмма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Внешний вид пациента при поступлении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2758" r="15017" b="2153"/>
          <a:stretch/>
        </p:blipFill>
        <p:spPr>
          <a:xfrm>
            <a:off x="324196" y="1853738"/>
            <a:ext cx="4987636" cy="3690851"/>
          </a:xfrm>
          <a:ln w="38100">
            <a:solidFill>
              <a:schemeClr val="accent2"/>
            </a:solidFill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88125"/>
              </p:ext>
            </p:extLst>
          </p:nvPr>
        </p:nvGraphicFramePr>
        <p:xfrm>
          <a:off x="5428210" y="1789084"/>
          <a:ext cx="4538750" cy="4852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8750">
                  <a:extLst>
                    <a:ext uri="{9D8B030D-6E8A-4147-A177-3AD203B41FA5}">
                      <a16:colId xmlns:a16="http://schemas.microsoft.com/office/drawing/2014/main" val="2148458236"/>
                    </a:ext>
                  </a:extLst>
                </a:gridCol>
              </a:tblGrid>
              <a:tr h="16563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St.localis</a:t>
                      </a:r>
                      <a:r>
                        <a:rPr lang="ru-RU" sz="1400" dirty="0">
                          <a:effectLst/>
                        </a:rPr>
                        <a:t>: Имеются два свища в поясничном отделе </a:t>
                      </a:r>
                      <a:r>
                        <a:rPr lang="ru-RU" sz="1400" dirty="0" smtClean="0">
                          <a:effectLst/>
                        </a:rPr>
                        <a:t>позвоночника </a:t>
                      </a:r>
                      <a:r>
                        <a:rPr lang="ru-RU" sz="1400" dirty="0">
                          <a:effectLst/>
                        </a:rPr>
                        <a:t>на уровне L2 слева и L5 справа от </a:t>
                      </a:r>
                      <a:r>
                        <a:rPr lang="ru-RU" sz="1400" dirty="0" smtClean="0">
                          <a:effectLst/>
                        </a:rPr>
                        <a:t>линии </a:t>
                      </a:r>
                      <a:r>
                        <a:rPr lang="ru-RU" sz="1400" dirty="0">
                          <a:effectLst/>
                        </a:rPr>
                        <a:t>остистых отростков. Послеоперационный рубец без признаков воспаления. </a:t>
                      </a:r>
                      <a:r>
                        <a:rPr lang="ru-RU" sz="1400" dirty="0" smtClean="0">
                          <a:effectLst/>
                        </a:rPr>
                        <a:t>Взяты </a:t>
                      </a:r>
                      <a:r>
                        <a:rPr lang="ru-RU" sz="1400" dirty="0">
                          <a:effectLst/>
                        </a:rPr>
                        <a:t>мазки из свищевых ходов для бак. исследования. Повязка с </a:t>
                      </a:r>
                      <a:r>
                        <a:rPr lang="ru-RU" sz="1400" dirty="0" err="1">
                          <a:effectLst/>
                        </a:rPr>
                        <a:t>левомеколем+бетадином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56333245"/>
                  </a:ext>
                </a:extLst>
              </a:tr>
              <a:tr h="2132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St.nevralis</a:t>
                      </a:r>
                      <a:r>
                        <a:rPr lang="ru-RU" sz="1400" dirty="0">
                          <a:effectLst/>
                        </a:rPr>
                        <a:t>: Сознание ясное. Контактен, ориентирован в месте и времени. Адекватен. Легкая дизартрия. Признаки нижнего спастического </a:t>
                      </a:r>
                      <a:r>
                        <a:rPr lang="ru-RU" sz="1400" dirty="0" err="1">
                          <a:effectLst/>
                        </a:rPr>
                        <a:t>парапаеза</a:t>
                      </a:r>
                      <a:r>
                        <a:rPr lang="ru-RU" sz="1400" dirty="0">
                          <a:effectLst/>
                        </a:rPr>
                        <a:t>. Симптомы </a:t>
                      </a:r>
                      <a:r>
                        <a:rPr lang="ru-RU" sz="1400" dirty="0" err="1">
                          <a:effectLst/>
                        </a:rPr>
                        <a:t>Бабинского</a:t>
                      </a:r>
                      <a:r>
                        <a:rPr lang="ru-RU" sz="1400" dirty="0">
                          <a:effectLst/>
                        </a:rPr>
                        <a:t> слабоположительные с двух сторон, больше слева. Сухожильные рефлексы с ног: коленные D=S, резко оживлены с расширением рефлексогенных зон, ахилловы D и S </a:t>
                      </a:r>
                      <a:r>
                        <a:rPr lang="ru-RU" sz="1400" dirty="0" smtClean="0">
                          <a:effectLst/>
                        </a:rPr>
                        <a:t>ослаблены. </a:t>
                      </a:r>
                      <a:r>
                        <a:rPr lang="ru-RU" sz="1400" dirty="0">
                          <a:effectLst/>
                        </a:rPr>
                        <a:t>Гипестезия с D12 с двух сторон. Анестезия L5-S5 с двух сторон. Нарушений функции тазовых органов по типу задержки стула и мочеиспускания.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49914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0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208" y="132891"/>
            <a:ext cx="8596668" cy="441295"/>
          </a:xfrm>
        </p:spPr>
        <p:txBody>
          <a:bodyPr/>
          <a:lstStyle/>
          <a:p>
            <a:r>
              <a:rPr lang="ru-RU" dirty="0" smtClean="0"/>
              <a:t>25.05.18 МРТ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8476" t="23001" r="46572" b="23421"/>
          <a:stretch/>
        </p:blipFill>
        <p:spPr>
          <a:xfrm>
            <a:off x="341404" y="1868800"/>
            <a:ext cx="5311252" cy="3560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63119" t="10772" r="13446" b="11069"/>
          <a:stretch/>
        </p:blipFill>
        <p:spPr>
          <a:xfrm>
            <a:off x="5594467" y="0"/>
            <a:ext cx="3486880" cy="65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78" y="223723"/>
            <a:ext cx="8596668" cy="374793"/>
          </a:xfrm>
        </p:spPr>
        <p:txBody>
          <a:bodyPr/>
          <a:lstStyle/>
          <a:p>
            <a:r>
              <a:rPr lang="ru-RU" dirty="0" smtClean="0"/>
              <a:t>КТ 25.05.18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87" t="12413" r="53611" b="12113"/>
          <a:stretch/>
        </p:blipFill>
        <p:spPr>
          <a:xfrm>
            <a:off x="2378210" y="0"/>
            <a:ext cx="5053080" cy="70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643" y="439854"/>
            <a:ext cx="8596668" cy="3880773"/>
          </a:xfrm>
        </p:spPr>
        <p:txBody>
          <a:bodyPr/>
          <a:lstStyle/>
          <a:p>
            <a:r>
              <a:rPr lang="ru-RU" b="1" i="1" dirty="0"/>
              <a:t>Основной диагноз: </a:t>
            </a:r>
            <a:r>
              <a:rPr lang="ru-RU" i="1" dirty="0"/>
              <a:t>M46.8 - Спондилит. </a:t>
            </a:r>
            <a:r>
              <a:rPr lang="ru-RU" i="1" dirty="0" err="1"/>
              <a:t>Спондилодисцит</a:t>
            </a:r>
            <a:r>
              <a:rPr lang="ru-RU" i="1" dirty="0"/>
              <a:t>. Хронический остеомиелит поясничных позвонков, свищевая форма.</a:t>
            </a:r>
            <a:r>
              <a:rPr lang="ru-RU" dirty="0"/>
              <a:t> </a:t>
            </a:r>
            <a:br>
              <a:rPr lang="ru-RU" dirty="0"/>
            </a:br>
            <a:endParaRPr lang="ru-RU" dirty="0" smtClean="0"/>
          </a:p>
          <a:p>
            <a:r>
              <a:rPr lang="ru-RU" b="1" i="1" dirty="0" smtClean="0"/>
              <a:t>Сопутствующий </a:t>
            </a:r>
            <a:r>
              <a:rPr lang="ru-RU" b="1" i="1" dirty="0"/>
              <a:t>диагноз: </a:t>
            </a:r>
            <a:r>
              <a:rPr lang="ru-RU" i="1" dirty="0"/>
              <a:t>I20.8 - ИБС: стенокардия напряжения 1 ФК, I11.9 - гипертоническая болезнь 3 </a:t>
            </a:r>
            <a:r>
              <a:rPr lang="ru-RU" i="1" dirty="0" err="1"/>
              <a:t>ст</a:t>
            </a:r>
            <a:r>
              <a:rPr lang="ru-RU" i="1" dirty="0"/>
              <a:t> 1ст риск 4 ХСН 1, J42 - </a:t>
            </a:r>
            <a:r>
              <a:rPr lang="ru-RU" i="1" dirty="0" err="1"/>
              <a:t>Хр</a:t>
            </a:r>
            <a:r>
              <a:rPr lang="ru-RU" i="1" dirty="0"/>
              <a:t> бронхит, </a:t>
            </a:r>
            <a:r>
              <a:rPr lang="ru-RU" i="1" dirty="0" err="1"/>
              <a:t>ст</a:t>
            </a:r>
            <a:r>
              <a:rPr lang="ru-RU" i="1" dirty="0"/>
              <a:t> ремиссии ДН 0, C64 - Рак левой почки Т1 N0 М0 ( резекция левой почки </a:t>
            </a:r>
            <a:r>
              <a:rPr lang="ru-RU" i="1" dirty="0" err="1"/>
              <a:t>Адреналэктомия</a:t>
            </a:r>
            <a:r>
              <a:rPr lang="ru-RU" i="1" dirty="0"/>
              <a:t> слева 04.2017)НФТО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2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1074</TotalTime>
  <Words>955</Words>
  <Application>Microsoft Office PowerPoint</Application>
  <PresentationFormat>Широкоэкранный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Times New Roman</vt:lpstr>
      <vt:lpstr>Trebuchet MS</vt:lpstr>
      <vt:lpstr>Wingdings 3</vt:lpstr>
      <vt:lpstr>Аспект</vt:lpstr>
      <vt:lpstr>  Синдром неудачно оперированного позвоночника с сочетанием постламинэктомического синдрома, синдрома хронической глубокой инфекции и сопутствующего онкологический поражения: тактика хирургического лечения. </vt:lpstr>
      <vt:lpstr>Цель</vt:lpstr>
      <vt:lpstr>Презентация PowerPoint</vt:lpstr>
      <vt:lpstr>Оперативное лечение: </vt:lpstr>
      <vt:lpstr>Презентация PowerPoint</vt:lpstr>
      <vt:lpstr>Внешний вид пациента при поступлении</vt:lpstr>
      <vt:lpstr>Презентация PowerPoint</vt:lpstr>
      <vt:lpstr>Презентация PowerPoint</vt:lpstr>
      <vt:lpstr>Презентация PowerPoint</vt:lpstr>
      <vt:lpstr>Какая хирургическая тактика в данной ситауции предпочтительнее: </vt:lpstr>
      <vt:lpstr> Оперативное лечение</vt:lpstr>
      <vt:lpstr>Презентация PowerPoint</vt:lpstr>
      <vt:lpstr>Презентация PowerPoint</vt:lpstr>
      <vt:lpstr>Что делать?</vt:lpstr>
      <vt:lpstr>Презентация PowerPoint</vt:lpstr>
      <vt:lpstr>Презентация PowerPoint</vt:lpstr>
      <vt:lpstr>Какую дальнейшую тактику лечения выбрать: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Явление нестабильности в позвоночнике, инфекционный или онкопроцесс: тактика хирургического лечения</dc:title>
  <dc:creator>Spinal surgery</dc:creator>
  <cp:lastModifiedBy>Spinal surgery</cp:lastModifiedBy>
  <cp:revision>65</cp:revision>
  <dcterms:created xsi:type="dcterms:W3CDTF">2018-06-25T23:26:50Z</dcterms:created>
  <dcterms:modified xsi:type="dcterms:W3CDTF">2018-06-29T18:10:01Z</dcterms:modified>
</cp:coreProperties>
</file>