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0" r:id="rId3"/>
    <p:sldId id="289" r:id="rId4"/>
    <p:sldId id="260" r:id="rId5"/>
    <p:sldId id="261" r:id="rId6"/>
    <p:sldId id="262" r:id="rId7"/>
    <p:sldId id="263" r:id="rId8"/>
    <p:sldId id="264" r:id="rId9"/>
    <p:sldId id="292" r:id="rId10"/>
    <p:sldId id="266" r:id="rId11"/>
    <p:sldId id="270" r:id="rId12"/>
    <p:sldId id="272" r:id="rId13"/>
    <p:sldId id="291" r:id="rId14"/>
    <p:sldId id="281" r:id="rId15"/>
    <p:sldId id="28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2" autoAdjust="0"/>
    <p:restoredTop sz="94660"/>
  </p:normalViewPr>
  <p:slideViewPr>
    <p:cSldViewPr>
      <p:cViewPr varScale="1">
        <p:scale>
          <a:sx n="81" d="100"/>
          <a:sy n="81" d="100"/>
        </p:scale>
        <p:origin x="-105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B3FE-4359-4DA4-9426-035A6EFD3DD3}" type="datetimeFigureOut">
              <a:rPr lang="ru-RU" smtClean="0"/>
              <a:pPr/>
              <a:t>27.06.2018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D1870-3B79-44A2-ABB0-4BC034A71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Ложный сустав диафиза  и киста  дистального </a:t>
            </a:r>
            <a:r>
              <a:rPr lang="ru-RU" b="1" dirty="0" err="1" smtClean="0"/>
              <a:t>метафиза</a:t>
            </a:r>
            <a:r>
              <a:rPr lang="ru-RU" b="1" dirty="0" smtClean="0"/>
              <a:t> правого плеча.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ГБУЗ АО «Архангельская областная клиническая больница»  г.Архангельск, Россия. </a:t>
            </a:r>
          </a:p>
          <a:p>
            <a:r>
              <a:rPr lang="ru-RU" dirty="0" smtClean="0"/>
              <a:t>отделение   травматологии и ортопедии №2. </a:t>
            </a:r>
            <a:r>
              <a:rPr lang="ru-RU" u="sng" dirty="0" smtClean="0"/>
              <a:t>Искусов П.В</a:t>
            </a:r>
            <a:r>
              <a:rPr lang="ru-RU" dirty="0" smtClean="0"/>
              <a:t>., Ивашов  А.Г., 2018г.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Дальнейшее лечение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 </a:t>
            </a:r>
            <a:r>
              <a:rPr lang="ru-RU" sz="2600" dirty="0" smtClean="0"/>
              <a:t>В </a:t>
            </a:r>
            <a:r>
              <a:rPr lang="ru-RU" sz="2600" dirty="0" err="1" smtClean="0"/>
              <a:t>онкодиспансере</a:t>
            </a:r>
            <a:r>
              <a:rPr lang="ru-RU" sz="2600" dirty="0" smtClean="0"/>
              <a:t> выполнена пункционная биопсия кисты правого плеча( нет данных  за злокачественный процесс ),выписана на амбулаторное лечение</a:t>
            </a:r>
          </a:p>
          <a:p>
            <a:endParaRPr lang="ru-RU" dirty="0" smtClean="0"/>
          </a:p>
          <a:p>
            <a:r>
              <a:rPr lang="ru-RU" sz="2400" dirty="0" smtClean="0"/>
              <a:t>Поступила  к нам в отделение травматологии и ортопедии №2  ГБУЗ АО «Архангельской областной клинической больницы» </a:t>
            </a:r>
            <a:r>
              <a:rPr lang="ru-RU" sz="2400" dirty="0" smtClean="0"/>
              <a:t>   в апреле 2015г.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Какова дальнейшая тактика лечения пациентки?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sz="2400" dirty="0" smtClean="0"/>
              <a:t>А- открытая биопсия  кисты правого плеча.</a:t>
            </a:r>
          </a:p>
          <a:p>
            <a:pPr>
              <a:buNone/>
            </a:pPr>
            <a:r>
              <a:rPr lang="ru-RU" sz="2400" dirty="0" smtClean="0"/>
              <a:t> </a:t>
            </a:r>
          </a:p>
          <a:p>
            <a:r>
              <a:rPr lang="ru-RU" sz="2400" dirty="0" smtClean="0"/>
              <a:t>Б- удаление  металлоконструкций, резекция ложного сустава и кисты правого плеча, МОС с костной аутопластикой.</a:t>
            </a: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24.04.15 операция :  «  </a:t>
            </a:r>
            <a:r>
              <a:rPr lang="ru-RU" sz="2400" dirty="0" smtClean="0"/>
              <a:t>удаление металлоконструкций из правого плеча, резекция псевдоартроза и кисты правого плеча, ревизионный накостный МОС с костной </a:t>
            </a:r>
            <a:r>
              <a:rPr lang="ru-RU" sz="2400" dirty="0" smtClean="0"/>
              <a:t>аутопластикой».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5" name="Picture 2" descr="C:\Users\паша\Desktop\фото плеча\WP_20161015_05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333500" y="1758156"/>
            <a:ext cx="2286000" cy="4210050"/>
          </a:xfrm>
          <a:prstGeom prst="rect">
            <a:avLst/>
          </a:prstGeom>
          <a:noFill/>
        </p:spPr>
      </p:pic>
      <p:pic>
        <p:nvPicPr>
          <p:cNvPr id="6" name="Picture 3" descr="C:\Users\паша\Desktop\фото плеча\WP_20161015_05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 bwMode="auto">
          <a:xfrm>
            <a:off x="5453062" y="1662906"/>
            <a:ext cx="2428875" cy="4400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b="0" dirty="0" smtClean="0"/>
              <a:t>Ложный сустав и киста</a:t>
            </a:r>
            <a:endParaRPr lang="ru-RU" b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 </a:t>
            </a:r>
            <a:r>
              <a:rPr lang="ru-RU" b="0" dirty="0" smtClean="0"/>
              <a:t>После  резекции псевдоартроза  и  кисты правого плеча</a:t>
            </a:r>
            <a:endParaRPr lang="ru-RU" b="0" dirty="0"/>
          </a:p>
        </p:txBody>
      </p:sp>
      <p:pic>
        <p:nvPicPr>
          <p:cNvPr id="7" name="Picture 2" descr="C:\Users\паша\Desktop\фото плеча\WP_20150424_00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785786" y="2357430"/>
            <a:ext cx="3375246" cy="3951288"/>
          </a:xfrm>
          <a:prstGeom prst="rect">
            <a:avLst/>
          </a:prstGeom>
          <a:noFill/>
        </p:spPr>
      </p:pic>
      <p:pic>
        <p:nvPicPr>
          <p:cNvPr id="10" name="Picture 2" descr="C:\Users\паша\Desktop\фото плеча\WP_20150424_009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/>
          <a:stretch>
            <a:fillRect/>
          </a:stretch>
        </p:blipFill>
        <p:spPr bwMode="auto">
          <a:xfrm>
            <a:off x="4572000" y="2357430"/>
            <a:ext cx="3523659" cy="3951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>1,5 года после  операции : болей , отека  нет.</a:t>
            </a:r>
            <a:br>
              <a:rPr lang="ru-RU" sz="2800" dirty="0" smtClean="0"/>
            </a:br>
            <a:r>
              <a:rPr lang="ru-RU" sz="2800" dirty="0" smtClean="0"/>
              <a:t>        Движения  в   локтевом, плечевом  суставах не ограничены.</a:t>
            </a:r>
            <a:br>
              <a:rPr lang="ru-RU" sz="2800" dirty="0" smtClean="0"/>
            </a:br>
            <a:r>
              <a:rPr lang="ru-RU" sz="2800" dirty="0" smtClean="0"/>
              <a:t> Чувствительность не нарушена.  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5" name="Объект 10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-5400000">
            <a:off x="252389" y="3176579"/>
            <a:ext cx="4038600" cy="2257425"/>
          </a:xfrm>
        </p:spPr>
      </p:pic>
      <p:pic>
        <p:nvPicPr>
          <p:cNvPr id="6" name="Объект 11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3467099" y="3176579"/>
            <a:ext cx="4038600" cy="2257425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Выводы: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Нестабильный БИОС в течение длительного времени -причина   образования псевдоартроза и кисты правого плеча.</a:t>
            </a:r>
          </a:p>
          <a:p>
            <a:pPr>
              <a:buNone/>
            </a:pPr>
            <a:r>
              <a:rPr lang="ru-RU" sz="2400" dirty="0" smtClean="0"/>
              <a:t> </a:t>
            </a:r>
          </a:p>
          <a:p>
            <a:r>
              <a:rPr lang="ru-RU" sz="2400" dirty="0" smtClean="0"/>
              <a:t>Тщательная  предоперационная подготовка и точная техника операции- профилактика данной патологии.</a:t>
            </a:r>
          </a:p>
          <a:p>
            <a:endParaRPr lang="ru-RU" sz="2400" dirty="0" smtClean="0"/>
          </a:p>
          <a:p>
            <a:r>
              <a:rPr lang="ru-RU" sz="2400" dirty="0" smtClean="0"/>
              <a:t> Важно обращать внимание на организационные моменты. (  лечение    у больной до нашей операции 3года и 2мес.)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Цели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400" dirty="0" smtClean="0"/>
          </a:p>
          <a:p>
            <a:r>
              <a:rPr lang="ru-RU" sz="2400" dirty="0" smtClean="0"/>
              <a:t>Определить причины  образования псевдоартроза и кисты правого плеча.</a:t>
            </a:r>
          </a:p>
          <a:p>
            <a:endParaRPr lang="ru-RU" sz="2400" dirty="0" smtClean="0"/>
          </a:p>
          <a:p>
            <a:r>
              <a:rPr lang="ru-RU" sz="2400" dirty="0" smtClean="0"/>
              <a:t>Обсудить   методы  лечения  данной патологии.</a:t>
            </a:r>
          </a:p>
          <a:p>
            <a:endParaRPr lang="ru-RU" sz="2400" dirty="0" smtClean="0"/>
          </a:p>
          <a:p>
            <a:r>
              <a:rPr lang="ru-RU" sz="2400" dirty="0" smtClean="0"/>
              <a:t>Обсудить варианты ,как избежать таких случаев.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/>
              <a:t>Пациентка П.,     60лет,  травма 23.01.12 , падение. </a:t>
            </a:r>
            <a:br>
              <a:rPr lang="ru-RU" sz="2700" b="1" dirty="0" smtClean="0"/>
            </a:br>
            <a:r>
              <a:rPr lang="ru-RU" sz="2700" b="1" dirty="0" smtClean="0"/>
              <a:t>На рентгенограммах – перелом  средней трети правого плеча  со смещением.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14" name="Содержимое 7" descr="WP_20161015_006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1209675" y="1762919"/>
            <a:ext cx="2533650" cy="4200525"/>
          </a:xfrm>
        </p:spPr>
      </p:pic>
      <p:pic>
        <p:nvPicPr>
          <p:cNvPr id="16" name="Picture 2" descr="C:\Users\паша\Desktop\фото плеча\WP_20161015_00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 bwMode="auto">
          <a:xfrm>
            <a:off x="5400675" y="1729581"/>
            <a:ext cx="2533650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На 10 сутки   операция  : </a:t>
            </a:r>
            <a:r>
              <a:rPr lang="en-US" sz="2400" b="1" dirty="0" smtClean="0"/>
              <a:t>“</a:t>
            </a:r>
            <a:r>
              <a:rPr lang="ru-RU" sz="2400" b="1" dirty="0" smtClean="0"/>
              <a:t> БИОС правого плеча</a:t>
            </a:r>
            <a:r>
              <a:rPr lang="en-US" sz="2400" b="1" dirty="0" smtClean="0"/>
              <a:t>”.</a:t>
            </a:r>
            <a:endParaRPr lang="ru-RU" sz="2400" b="1" dirty="0"/>
          </a:p>
        </p:txBody>
      </p:sp>
      <p:pic>
        <p:nvPicPr>
          <p:cNvPr id="5" name="Picture 2" descr="C:\Users\паша\Desktop\фото плеча\WP_20161015_01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138237" y="1981994"/>
            <a:ext cx="2676525" cy="3762375"/>
          </a:xfrm>
          <a:prstGeom prst="rect">
            <a:avLst/>
          </a:prstGeom>
          <a:noFill/>
        </p:spPr>
      </p:pic>
      <p:pic>
        <p:nvPicPr>
          <p:cNvPr id="6" name="Picture 4" descr="C:\Users\паша\Desktop\фото плеча\WP_20161015_01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 bwMode="auto">
          <a:xfrm>
            <a:off x="5233987" y="1862931"/>
            <a:ext cx="2867025" cy="4000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Стабилен ли остеосинтез перелома правого плеча?</a:t>
            </a:r>
            <a:endParaRPr lang="ru-RU" sz="24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А - стабилен</a:t>
            </a:r>
          </a:p>
          <a:p>
            <a:r>
              <a:rPr lang="ru-RU" sz="2400" dirty="0" smtClean="0"/>
              <a:t>Б - нестабилен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Динамика лечения в течение 3-х лет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Боли в правом плече , умеренный отек сохранялись</a:t>
            </a:r>
          </a:p>
          <a:p>
            <a:r>
              <a:rPr lang="ru-RU" sz="2400" dirty="0" smtClean="0"/>
              <a:t>Лечилась консервативно.</a:t>
            </a:r>
          </a:p>
          <a:p>
            <a:r>
              <a:rPr lang="ru-RU" sz="2400" dirty="0" smtClean="0"/>
              <a:t>Сопутствующих заболеваний нет.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Рентгенограммы правого плеча 2015г. (  3 года после остеосинтеза )</a:t>
            </a:r>
            <a:endParaRPr lang="ru-RU" sz="2400" b="1" dirty="0"/>
          </a:p>
        </p:txBody>
      </p:sp>
      <p:pic>
        <p:nvPicPr>
          <p:cNvPr id="5" name="Picture 2" descr="C:\Users\паша\Desktop\фото плеча\WP_20161015_02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066800" y="2005806"/>
            <a:ext cx="2819400" cy="3714750"/>
          </a:xfrm>
          <a:prstGeom prst="rect">
            <a:avLst/>
          </a:prstGeom>
          <a:noFill/>
        </p:spPr>
      </p:pic>
      <p:pic>
        <p:nvPicPr>
          <p:cNvPr id="6" name="Picture 3" descr="C:\Users\паша\Desktop\фото плеча\WP_20161015_02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 b="-8141"/>
          <a:stretch>
            <a:fillRect/>
          </a:stretch>
        </p:blipFill>
        <p:spPr bwMode="auto">
          <a:xfrm>
            <a:off x="5286380" y="2000240"/>
            <a:ext cx="1788640" cy="4525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Признаки псевдоартроза  и кисты правого плеча , нестабильность металлоконструкции</a:t>
            </a:r>
            <a:endParaRPr lang="ru-RU" sz="2400" b="1" dirty="0"/>
          </a:p>
        </p:txBody>
      </p:sp>
      <p:pic>
        <p:nvPicPr>
          <p:cNvPr id="5" name="Picture 2" descr="C:\Users\паша\Desktop\фото плеча\WP_20161015_02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209675" y="1600994"/>
            <a:ext cx="2533650" cy="4524375"/>
          </a:xfrm>
          <a:prstGeom prst="rect">
            <a:avLst/>
          </a:prstGeom>
          <a:noFill/>
        </p:spPr>
      </p:pic>
      <p:pic>
        <p:nvPicPr>
          <p:cNvPr id="6" name="Picture 3" descr="C:\Users\паша\Desktop\фото плеча\WP_20161015_02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 bwMode="auto">
          <a:xfrm>
            <a:off x="5400675" y="1600994"/>
            <a:ext cx="2533650" cy="4524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Требуются ли  дополнительные методы диагностики, консультации специалистов ?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400" dirty="0" smtClean="0"/>
              <a:t>А - да</a:t>
            </a:r>
          </a:p>
          <a:p>
            <a:pPr>
              <a:buNone/>
            </a:pPr>
            <a:r>
              <a:rPr lang="ru-RU" sz="2400" dirty="0" smtClean="0"/>
              <a:t> Б - нет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308</Words>
  <Application>Microsoft Office PowerPoint</Application>
  <PresentationFormat>Экран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 Ложный сустав диафиза  и киста  дистального метафиза правого плеча.</vt:lpstr>
      <vt:lpstr>Цели</vt:lpstr>
      <vt:lpstr>Пациентка П.,     60лет,  травма 23.01.12 , падение.  На рентгенограммах – перелом  средней трети правого плеча  со смещением.  </vt:lpstr>
      <vt:lpstr>На 10 сутки   операция  : “ БИОС правого плеча”.</vt:lpstr>
      <vt:lpstr>Стабилен ли остеосинтез перелома правого плеча?</vt:lpstr>
      <vt:lpstr>Динамика лечения в течение 3-х лет</vt:lpstr>
      <vt:lpstr>Рентгенограммы правого плеча 2015г. (  3 года после остеосинтеза )</vt:lpstr>
      <vt:lpstr>Признаки псевдоартроза  и кисты правого плеча , нестабильность металлоконструкции</vt:lpstr>
      <vt:lpstr>Требуются ли  дополнительные методы диагностики, консультации специалистов ?</vt:lpstr>
      <vt:lpstr>Дальнейшее лечение</vt:lpstr>
      <vt:lpstr>         Какова дальнейшая тактика лечения пациентки?  </vt:lpstr>
      <vt:lpstr>24.04.15 операция :  «  удаление металлоконструкций из правого плеча, резекция псевдоартроза и кисты правого плеча, ревизионный накостный МОС с костной аутопластикой». </vt:lpstr>
      <vt:lpstr>Слайд 13</vt:lpstr>
      <vt:lpstr>  1,5 года после  операции : болей , отека  нет.         Движения  в   локтевом, плечевом  суставах не ограничены.  Чувствительность не нарушена.   </vt:lpstr>
      <vt:lpstr>Выводы: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Клинический случай лечения  пациентки с ложным суставом диафиза  и кистой  дистального метафиза правого плеча.</dc:title>
  <dc:creator>Павел Викторович</dc:creator>
  <cp:lastModifiedBy>Павел Викторович</cp:lastModifiedBy>
  <cp:revision>38</cp:revision>
  <dcterms:created xsi:type="dcterms:W3CDTF">2018-05-28T15:24:05Z</dcterms:created>
  <dcterms:modified xsi:type="dcterms:W3CDTF">2018-06-27T18:03:29Z</dcterms:modified>
</cp:coreProperties>
</file>