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6858000" cy="9144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34587" autoAdjust="0"/>
    <p:restoredTop sz="86437" autoAdjust="0"/>
  </p:normalViewPr>
  <p:slideViewPr>
    <p:cSldViewPr>
      <p:cViewPr>
        <p:scale>
          <a:sx n="100" d="100"/>
          <a:sy n="100" d="100"/>
        </p:scale>
        <p:origin x="-3534" y="-72"/>
      </p:cViewPr>
      <p:guideLst>
        <p:guide orient="horz" pos="2880"/>
        <p:guide pos="2160"/>
      </p:guideLst>
    </p:cSldViewPr>
  </p:slideViewPr>
  <p:outlineViewPr>
    <p:cViewPr>
      <p:scale>
        <a:sx n="33" d="100"/>
        <a:sy n="33" d="100"/>
      </p:scale>
      <p:origin x="204" y="0"/>
    </p:cViewPr>
  </p:outlineViewPr>
  <p:notesTextViewPr>
    <p:cViewPr>
      <p:scale>
        <a:sx n="100" d="100"/>
        <a:sy n="100" d="100"/>
      </p:scale>
      <p:origin x="0" y="0"/>
    </p:cViewPr>
  </p:notesTextViewPr>
  <p:sorterViewPr>
    <p:cViewPr>
      <p:scale>
        <a:sx n="66" d="100"/>
        <a:sy n="66" d="100"/>
      </p:scale>
      <p:origin x="0" y="0"/>
    </p:cViewPr>
  </p:sorterViewPr>
  <p:gridSpacing cx="73736200" cy="7373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514350" y="2840568"/>
            <a:ext cx="5829300" cy="1960033"/>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028700" y="5181600"/>
            <a:ext cx="4800600" cy="23368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8539CE50-2CDB-4830-AE40-016E20BB3EBD}" type="datetimeFigureOut">
              <a:rPr lang="ru-RU" smtClean="0"/>
              <a:pPr/>
              <a:t>08.06.2018</a:t>
            </a:fld>
            <a:endParaRPr lang="ru-RU" dirty="0"/>
          </a:p>
        </p:txBody>
      </p:sp>
      <p:sp>
        <p:nvSpPr>
          <p:cNvPr id="5" name="Нижний колонтитул 4"/>
          <p:cNvSpPr>
            <a:spLocks noGrp="1"/>
          </p:cNvSpPr>
          <p:nvPr>
            <p:ph type="ftr" sz="quarter" idx="11"/>
          </p:nvPr>
        </p:nvSpPr>
        <p:spPr/>
        <p:txBody>
          <a:bodyPr/>
          <a:lstStyle/>
          <a:p>
            <a:endParaRPr lang="ru-RU" dirty="0"/>
          </a:p>
        </p:txBody>
      </p:sp>
      <p:sp>
        <p:nvSpPr>
          <p:cNvPr id="6" name="Номер слайда 5"/>
          <p:cNvSpPr>
            <a:spLocks noGrp="1"/>
          </p:cNvSpPr>
          <p:nvPr>
            <p:ph type="sldNum" sz="quarter" idx="12"/>
          </p:nvPr>
        </p:nvSpPr>
        <p:spPr/>
        <p:txBody>
          <a:bodyPr/>
          <a:lstStyle/>
          <a:p>
            <a:fld id="{3C0AB7E4-3696-4D7E-A226-8FFD8B49E3F7}" type="slidenum">
              <a:rPr lang="ru-RU" smtClean="0"/>
              <a:pPr/>
              <a:t>‹#›</a:t>
            </a:fld>
            <a:endParaRPr lang="ru-RU"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8539CE50-2CDB-4830-AE40-016E20BB3EBD}" type="datetimeFigureOut">
              <a:rPr lang="ru-RU" smtClean="0"/>
              <a:pPr/>
              <a:t>08.06.2018</a:t>
            </a:fld>
            <a:endParaRPr lang="ru-RU" dirty="0"/>
          </a:p>
        </p:txBody>
      </p:sp>
      <p:sp>
        <p:nvSpPr>
          <p:cNvPr id="5" name="Нижний колонтитул 4"/>
          <p:cNvSpPr>
            <a:spLocks noGrp="1"/>
          </p:cNvSpPr>
          <p:nvPr>
            <p:ph type="ftr" sz="quarter" idx="11"/>
          </p:nvPr>
        </p:nvSpPr>
        <p:spPr/>
        <p:txBody>
          <a:bodyPr/>
          <a:lstStyle/>
          <a:p>
            <a:endParaRPr lang="ru-RU" dirty="0"/>
          </a:p>
        </p:txBody>
      </p:sp>
      <p:sp>
        <p:nvSpPr>
          <p:cNvPr id="6" name="Номер слайда 5"/>
          <p:cNvSpPr>
            <a:spLocks noGrp="1"/>
          </p:cNvSpPr>
          <p:nvPr>
            <p:ph type="sldNum" sz="quarter" idx="12"/>
          </p:nvPr>
        </p:nvSpPr>
        <p:spPr/>
        <p:txBody>
          <a:bodyPr/>
          <a:lstStyle/>
          <a:p>
            <a:fld id="{3C0AB7E4-3696-4D7E-A226-8FFD8B49E3F7}" type="slidenum">
              <a:rPr lang="ru-RU" smtClean="0"/>
              <a:pPr/>
              <a:t>‹#›</a:t>
            </a:fld>
            <a:endParaRPr lang="ru-RU"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4972050" y="366185"/>
            <a:ext cx="1543050" cy="7802033"/>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342900" y="366185"/>
            <a:ext cx="4514850" cy="7802033"/>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8539CE50-2CDB-4830-AE40-016E20BB3EBD}" type="datetimeFigureOut">
              <a:rPr lang="ru-RU" smtClean="0"/>
              <a:pPr/>
              <a:t>08.06.2018</a:t>
            </a:fld>
            <a:endParaRPr lang="ru-RU" dirty="0"/>
          </a:p>
        </p:txBody>
      </p:sp>
      <p:sp>
        <p:nvSpPr>
          <p:cNvPr id="5" name="Нижний колонтитул 4"/>
          <p:cNvSpPr>
            <a:spLocks noGrp="1"/>
          </p:cNvSpPr>
          <p:nvPr>
            <p:ph type="ftr" sz="quarter" idx="11"/>
          </p:nvPr>
        </p:nvSpPr>
        <p:spPr/>
        <p:txBody>
          <a:bodyPr/>
          <a:lstStyle/>
          <a:p>
            <a:endParaRPr lang="ru-RU" dirty="0"/>
          </a:p>
        </p:txBody>
      </p:sp>
      <p:sp>
        <p:nvSpPr>
          <p:cNvPr id="6" name="Номер слайда 5"/>
          <p:cNvSpPr>
            <a:spLocks noGrp="1"/>
          </p:cNvSpPr>
          <p:nvPr>
            <p:ph type="sldNum" sz="quarter" idx="12"/>
          </p:nvPr>
        </p:nvSpPr>
        <p:spPr/>
        <p:txBody>
          <a:bodyPr/>
          <a:lstStyle/>
          <a:p>
            <a:fld id="{3C0AB7E4-3696-4D7E-A226-8FFD8B49E3F7}" type="slidenum">
              <a:rPr lang="ru-RU" smtClean="0"/>
              <a:pPr/>
              <a:t>‹#›</a:t>
            </a:fld>
            <a:endParaRPr lang="ru-RU"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8539CE50-2CDB-4830-AE40-016E20BB3EBD}" type="datetimeFigureOut">
              <a:rPr lang="ru-RU" smtClean="0"/>
              <a:pPr/>
              <a:t>08.06.2018</a:t>
            </a:fld>
            <a:endParaRPr lang="ru-RU" dirty="0"/>
          </a:p>
        </p:txBody>
      </p:sp>
      <p:sp>
        <p:nvSpPr>
          <p:cNvPr id="5" name="Нижний колонтитул 4"/>
          <p:cNvSpPr>
            <a:spLocks noGrp="1"/>
          </p:cNvSpPr>
          <p:nvPr>
            <p:ph type="ftr" sz="quarter" idx="11"/>
          </p:nvPr>
        </p:nvSpPr>
        <p:spPr/>
        <p:txBody>
          <a:bodyPr/>
          <a:lstStyle/>
          <a:p>
            <a:endParaRPr lang="ru-RU" dirty="0"/>
          </a:p>
        </p:txBody>
      </p:sp>
      <p:sp>
        <p:nvSpPr>
          <p:cNvPr id="6" name="Номер слайда 5"/>
          <p:cNvSpPr>
            <a:spLocks noGrp="1"/>
          </p:cNvSpPr>
          <p:nvPr>
            <p:ph type="sldNum" sz="quarter" idx="12"/>
          </p:nvPr>
        </p:nvSpPr>
        <p:spPr/>
        <p:txBody>
          <a:bodyPr/>
          <a:lstStyle/>
          <a:p>
            <a:fld id="{3C0AB7E4-3696-4D7E-A226-8FFD8B49E3F7}" type="slidenum">
              <a:rPr lang="ru-RU" smtClean="0"/>
              <a:pPr/>
              <a:t>‹#›</a:t>
            </a:fld>
            <a:endParaRPr lang="ru-RU"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41735" y="5875867"/>
            <a:ext cx="5829300" cy="1816100"/>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541735" y="3875618"/>
            <a:ext cx="5829300" cy="2000249"/>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8539CE50-2CDB-4830-AE40-016E20BB3EBD}" type="datetimeFigureOut">
              <a:rPr lang="ru-RU" smtClean="0"/>
              <a:pPr/>
              <a:t>08.06.2018</a:t>
            </a:fld>
            <a:endParaRPr lang="ru-RU" dirty="0"/>
          </a:p>
        </p:txBody>
      </p:sp>
      <p:sp>
        <p:nvSpPr>
          <p:cNvPr id="5" name="Нижний колонтитул 4"/>
          <p:cNvSpPr>
            <a:spLocks noGrp="1"/>
          </p:cNvSpPr>
          <p:nvPr>
            <p:ph type="ftr" sz="quarter" idx="11"/>
          </p:nvPr>
        </p:nvSpPr>
        <p:spPr/>
        <p:txBody>
          <a:bodyPr/>
          <a:lstStyle/>
          <a:p>
            <a:endParaRPr lang="ru-RU" dirty="0"/>
          </a:p>
        </p:txBody>
      </p:sp>
      <p:sp>
        <p:nvSpPr>
          <p:cNvPr id="6" name="Номер слайда 5"/>
          <p:cNvSpPr>
            <a:spLocks noGrp="1"/>
          </p:cNvSpPr>
          <p:nvPr>
            <p:ph type="sldNum" sz="quarter" idx="12"/>
          </p:nvPr>
        </p:nvSpPr>
        <p:spPr/>
        <p:txBody>
          <a:bodyPr/>
          <a:lstStyle/>
          <a:p>
            <a:fld id="{3C0AB7E4-3696-4D7E-A226-8FFD8B49E3F7}" type="slidenum">
              <a:rPr lang="ru-RU" smtClean="0"/>
              <a:pPr/>
              <a:t>‹#›</a:t>
            </a:fld>
            <a:endParaRPr lang="ru-RU"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34290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348615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8539CE50-2CDB-4830-AE40-016E20BB3EBD}" type="datetimeFigureOut">
              <a:rPr lang="ru-RU" smtClean="0"/>
              <a:pPr/>
              <a:t>08.06.2018</a:t>
            </a:fld>
            <a:endParaRPr lang="ru-RU" dirty="0"/>
          </a:p>
        </p:txBody>
      </p:sp>
      <p:sp>
        <p:nvSpPr>
          <p:cNvPr id="6" name="Нижний колонтитул 5"/>
          <p:cNvSpPr>
            <a:spLocks noGrp="1"/>
          </p:cNvSpPr>
          <p:nvPr>
            <p:ph type="ftr" sz="quarter" idx="11"/>
          </p:nvPr>
        </p:nvSpPr>
        <p:spPr/>
        <p:txBody>
          <a:bodyPr/>
          <a:lstStyle/>
          <a:p>
            <a:endParaRPr lang="ru-RU" dirty="0"/>
          </a:p>
        </p:txBody>
      </p:sp>
      <p:sp>
        <p:nvSpPr>
          <p:cNvPr id="7" name="Номер слайда 6"/>
          <p:cNvSpPr>
            <a:spLocks noGrp="1"/>
          </p:cNvSpPr>
          <p:nvPr>
            <p:ph type="sldNum" sz="quarter" idx="12"/>
          </p:nvPr>
        </p:nvSpPr>
        <p:spPr/>
        <p:txBody>
          <a:bodyPr/>
          <a:lstStyle/>
          <a:p>
            <a:fld id="{3C0AB7E4-3696-4D7E-A226-8FFD8B49E3F7}" type="slidenum">
              <a:rPr lang="ru-RU" smtClean="0"/>
              <a:pPr/>
              <a:t>‹#›</a:t>
            </a:fld>
            <a:endParaRPr lang="ru-RU"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342900" y="2046817"/>
            <a:ext cx="303014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342900" y="2899833"/>
            <a:ext cx="303014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3483769" y="2046817"/>
            <a:ext cx="303133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3483769" y="2899833"/>
            <a:ext cx="303133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8539CE50-2CDB-4830-AE40-016E20BB3EBD}" type="datetimeFigureOut">
              <a:rPr lang="ru-RU" smtClean="0"/>
              <a:pPr/>
              <a:t>08.06.2018</a:t>
            </a:fld>
            <a:endParaRPr lang="ru-RU" dirty="0"/>
          </a:p>
        </p:txBody>
      </p:sp>
      <p:sp>
        <p:nvSpPr>
          <p:cNvPr id="8" name="Нижний колонтитул 7"/>
          <p:cNvSpPr>
            <a:spLocks noGrp="1"/>
          </p:cNvSpPr>
          <p:nvPr>
            <p:ph type="ftr" sz="quarter" idx="11"/>
          </p:nvPr>
        </p:nvSpPr>
        <p:spPr/>
        <p:txBody>
          <a:bodyPr/>
          <a:lstStyle/>
          <a:p>
            <a:endParaRPr lang="ru-RU" dirty="0"/>
          </a:p>
        </p:txBody>
      </p:sp>
      <p:sp>
        <p:nvSpPr>
          <p:cNvPr id="9" name="Номер слайда 8"/>
          <p:cNvSpPr>
            <a:spLocks noGrp="1"/>
          </p:cNvSpPr>
          <p:nvPr>
            <p:ph type="sldNum" sz="quarter" idx="12"/>
          </p:nvPr>
        </p:nvSpPr>
        <p:spPr/>
        <p:txBody>
          <a:bodyPr/>
          <a:lstStyle/>
          <a:p>
            <a:fld id="{3C0AB7E4-3696-4D7E-A226-8FFD8B49E3F7}" type="slidenum">
              <a:rPr lang="ru-RU" smtClean="0"/>
              <a:pPr/>
              <a:t>‹#›</a:t>
            </a:fld>
            <a:endParaRPr lang="ru-RU"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8539CE50-2CDB-4830-AE40-016E20BB3EBD}" type="datetimeFigureOut">
              <a:rPr lang="ru-RU" smtClean="0"/>
              <a:pPr/>
              <a:t>08.06.2018</a:t>
            </a:fld>
            <a:endParaRPr lang="ru-RU" dirty="0"/>
          </a:p>
        </p:txBody>
      </p:sp>
      <p:sp>
        <p:nvSpPr>
          <p:cNvPr id="4" name="Нижний колонтитул 3"/>
          <p:cNvSpPr>
            <a:spLocks noGrp="1"/>
          </p:cNvSpPr>
          <p:nvPr>
            <p:ph type="ftr" sz="quarter" idx="11"/>
          </p:nvPr>
        </p:nvSpPr>
        <p:spPr/>
        <p:txBody>
          <a:bodyPr/>
          <a:lstStyle/>
          <a:p>
            <a:endParaRPr lang="ru-RU" dirty="0"/>
          </a:p>
        </p:txBody>
      </p:sp>
      <p:sp>
        <p:nvSpPr>
          <p:cNvPr id="5" name="Номер слайда 4"/>
          <p:cNvSpPr>
            <a:spLocks noGrp="1"/>
          </p:cNvSpPr>
          <p:nvPr>
            <p:ph type="sldNum" sz="quarter" idx="12"/>
          </p:nvPr>
        </p:nvSpPr>
        <p:spPr/>
        <p:txBody>
          <a:bodyPr/>
          <a:lstStyle/>
          <a:p>
            <a:fld id="{3C0AB7E4-3696-4D7E-A226-8FFD8B49E3F7}" type="slidenum">
              <a:rPr lang="ru-RU" smtClean="0"/>
              <a:pPr/>
              <a:t>‹#›</a:t>
            </a:fld>
            <a:endParaRPr lang="ru-RU"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8539CE50-2CDB-4830-AE40-016E20BB3EBD}" type="datetimeFigureOut">
              <a:rPr lang="ru-RU" smtClean="0"/>
              <a:pPr/>
              <a:t>08.06.2018</a:t>
            </a:fld>
            <a:endParaRPr lang="ru-RU" dirty="0"/>
          </a:p>
        </p:txBody>
      </p:sp>
      <p:sp>
        <p:nvSpPr>
          <p:cNvPr id="3" name="Нижний колонтитул 2"/>
          <p:cNvSpPr>
            <a:spLocks noGrp="1"/>
          </p:cNvSpPr>
          <p:nvPr>
            <p:ph type="ftr" sz="quarter" idx="11"/>
          </p:nvPr>
        </p:nvSpPr>
        <p:spPr/>
        <p:txBody>
          <a:bodyPr/>
          <a:lstStyle/>
          <a:p>
            <a:endParaRPr lang="ru-RU" dirty="0"/>
          </a:p>
        </p:txBody>
      </p:sp>
      <p:sp>
        <p:nvSpPr>
          <p:cNvPr id="4" name="Номер слайда 3"/>
          <p:cNvSpPr>
            <a:spLocks noGrp="1"/>
          </p:cNvSpPr>
          <p:nvPr>
            <p:ph type="sldNum" sz="quarter" idx="12"/>
          </p:nvPr>
        </p:nvSpPr>
        <p:spPr/>
        <p:txBody>
          <a:bodyPr/>
          <a:lstStyle/>
          <a:p>
            <a:fld id="{3C0AB7E4-3696-4D7E-A226-8FFD8B49E3F7}" type="slidenum">
              <a:rPr lang="ru-RU" smtClean="0"/>
              <a:pPr/>
              <a:t>‹#›</a:t>
            </a:fld>
            <a:endParaRPr lang="ru-RU"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42900" y="364067"/>
            <a:ext cx="2256235" cy="154940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2681287" y="364067"/>
            <a:ext cx="3833813" cy="780415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342900" y="1913467"/>
            <a:ext cx="2256235" cy="625475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8539CE50-2CDB-4830-AE40-016E20BB3EBD}" type="datetimeFigureOut">
              <a:rPr lang="ru-RU" smtClean="0"/>
              <a:pPr/>
              <a:t>08.06.2018</a:t>
            </a:fld>
            <a:endParaRPr lang="ru-RU" dirty="0"/>
          </a:p>
        </p:txBody>
      </p:sp>
      <p:sp>
        <p:nvSpPr>
          <p:cNvPr id="6" name="Нижний колонтитул 5"/>
          <p:cNvSpPr>
            <a:spLocks noGrp="1"/>
          </p:cNvSpPr>
          <p:nvPr>
            <p:ph type="ftr" sz="quarter" idx="11"/>
          </p:nvPr>
        </p:nvSpPr>
        <p:spPr/>
        <p:txBody>
          <a:bodyPr/>
          <a:lstStyle/>
          <a:p>
            <a:endParaRPr lang="ru-RU" dirty="0"/>
          </a:p>
        </p:txBody>
      </p:sp>
      <p:sp>
        <p:nvSpPr>
          <p:cNvPr id="7" name="Номер слайда 6"/>
          <p:cNvSpPr>
            <a:spLocks noGrp="1"/>
          </p:cNvSpPr>
          <p:nvPr>
            <p:ph type="sldNum" sz="quarter" idx="12"/>
          </p:nvPr>
        </p:nvSpPr>
        <p:spPr/>
        <p:txBody>
          <a:bodyPr/>
          <a:lstStyle/>
          <a:p>
            <a:fld id="{3C0AB7E4-3696-4D7E-A226-8FFD8B49E3F7}" type="slidenum">
              <a:rPr lang="ru-RU" smtClean="0"/>
              <a:pPr/>
              <a:t>‹#›</a:t>
            </a:fld>
            <a:endParaRPr lang="ru-RU"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344216" y="6400800"/>
            <a:ext cx="4114800" cy="755651"/>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344216" y="817033"/>
            <a:ext cx="41148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dirty="0"/>
          </a:p>
        </p:txBody>
      </p:sp>
      <p:sp>
        <p:nvSpPr>
          <p:cNvPr id="4" name="Текст 3"/>
          <p:cNvSpPr>
            <a:spLocks noGrp="1"/>
          </p:cNvSpPr>
          <p:nvPr>
            <p:ph type="body" sz="half" idx="2"/>
          </p:nvPr>
        </p:nvSpPr>
        <p:spPr>
          <a:xfrm>
            <a:off x="1344216" y="7156451"/>
            <a:ext cx="4114800" cy="107314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8539CE50-2CDB-4830-AE40-016E20BB3EBD}" type="datetimeFigureOut">
              <a:rPr lang="ru-RU" smtClean="0"/>
              <a:pPr/>
              <a:t>08.06.2018</a:t>
            </a:fld>
            <a:endParaRPr lang="ru-RU" dirty="0"/>
          </a:p>
        </p:txBody>
      </p:sp>
      <p:sp>
        <p:nvSpPr>
          <p:cNvPr id="6" name="Нижний колонтитул 5"/>
          <p:cNvSpPr>
            <a:spLocks noGrp="1"/>
          </p:cNvSpPr>
          <p:nvPr>
            <p:ph type="ftr" sz="quarter" idx="11"/>
          </p:nvPr>
        </p:nvSpPr>
        <p:spPr/>
        <p:txBody>
          <a:bodyPr/>
          <a:lstStyle/>
          <a:p>
            <a:endParaRPr lang="ru-RU" dirty="0"/>
          </a:p>
        </p:txBody>
      </p:sp>
      <p:sp>
        <p:nvSpPr>
          <p:cNvPr id="7" name="Номер слайда 6"/>
          <p:cNvSpPr>
            <a:spLocks noGrp="1"/>
          </p:cNvSpPr>
          <p:nvPr>
            <p:ph type="sldNum" sz="quarter" idx="12"/>
          </p:nvPr>
        </p:nvSpPr>
        <p:spPr/>
        <p:txBody>
          <a:bodyPr/>
          <a:lstStyle/>
          <a:p>
            <a:fld id="{3C0AB7E4-3696-4D7E-A226-8FFD8B49E3F7}" type="slidenum">
              <a:rPr lang="ru-RU" smtClean="0"/>
              <a:pPr/>
              <a:t>‹#›</a:t>
            </a:fld>
            <a:endParaRPr lang="ru-RU"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42900" y="366184"/>
            <a:ext cx="6172200" cy="1524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342900" y="2133601"/>
            <a:ext cx="6172200" cy="6034617"/>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342900" y="8475134"/>
            <a:ext cx="1600200" cy="486833"/>
          </a:xfrm>
          <a:prstGeom prst="rect">
            <a:avLst/>
          </a:prstGeom>
        </p:spPr>
        <p:txBody>
          <a:bodyPr vert="horz" lIns="91440" tIns="45720" rIns="91440" bIns="45720" rtlCol="0" anchor="ctr"/>
          <a:lstStyle>
            <a:lvl1pPr algn="l">
              <a:defRPr sz="1200">
                <a:solidFill>
                  <a:schemeClr val="tx1">
                    <a:tint val="75000"/>
                  </a:schemeClr>
                </a:solidFill>
              </a:defRPr>
            </a:lvl1pPr>
          </a:lstStyle>
          <a:p>
            <a:fld id="{8539CE50-2CDB-4830-AE40-016E20BB3EBD}" type="datetimeFigureOut">
              <a:rPr lang="ru-RU" smtClean="0"/>
              <a:pPr/>
              <a:t>08.06.2018</a:t>
            </a:fld>
            <a:endParaRPr lang="ru-RU" dirty="0"/>
          </a:p>
        </p:txBody>
      </p:sp>
      <p:sp>
        <p:nvSpPr>
          <p:cNvPr id="5" name="Нижний колонтитул 4"/>
          <p:cNvSpPr>
            <a:spLocks noGrp="1"/>
          </p:cNvSpPr>
          <p:nvPr>
            <p:ph type="ftr" sz="quarter" idx="3"/>
          </p:nvPr>
        </p:nvSpPr>
        <p:spPr>
          <a:xfrm>
            <a:off x="2343150" y="8475134"/>
            <a:ext cx="2171700" cy="486833"/>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dirty="0"/>
          </a:p>
        </p:txBody>
      </p:sp>
      <p:sp>
        <p:nvSpPr>
          <p:cNvPr id="6" name="Номер слайда 5"/>
          <p:cNvSpPr>
            <a:spLocks noGrp="1"/>
          </p:cNvSpPr>
          <p:nvPr>
            <p:ph type="sldNum" sz="quarter" idx="4"/>
          </p:nvPr>
        </p:nvSpPr>
        <p:spPr>
          <a:xfrm>
            <a:off x="4914900" y="8475134"/>
            <a:ext cx="1600200" cy="486833"/>
          </a:xfrm>
          <a:prstGeom prst="rect">
            <a:avLst/>
          </a:prstGeom>
        </p:spPr>
        <p:txBody>
          <a:bodyPr vert="horz" lIns="91440" tIns="45720" rIns="91440" bIns="45720" rtlCol="0" anchor="ctr"/>
          <a:lstStyle>
            <a:lvl1pPr algn="r">
              <a:defRPr sz="1200">
                <a:solidFill>
                  <a:schemeClr val="tx1">
                    <a:tint val="75000"/>
                  </a:schemeClr>
                </a:solidFill>
              </a:defRPr>
            </a:lvl1pPr>
          </a:lstStyle>
          <a:p>
            <a:fld id="{3C0AB7E4-3696-4D7E-A226-8FFD8B49E3F7}" type="slidenum">
              <a:rPr lang="ru-RU" smtClean="0"/>
              <a:pPr/>
              <a:t>‹#›</a:t>
            </a:fld>
            <a:endParaRPr lang="ru-RU"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4294967295"/>
          </p:nvPr>
        </p:nvSpPr>
        <p:spPr>
          <a:xfrm>
            <a:off x="476672" y="395537"/>
            <a:ext cx="6048672" cy="8280920"/>
          </a:xfrm>
        </p:spPr>
        <p:txBody>
          <a:bodyPr>
            <a:normAutofit fontScale="40000" lnSpcReduction="20000"/>
          </a:bodyPr>
          <a:lstStyle/>
          <a:p>
            <a:pPr algn="ctr">
              <a:buNone/>
            </a:pPr>
            <a:r>
              <a:rPr lang="ru-RU" sz="2300" b="1" dirty="0" smtClean="0">
                <a:latin typeface="Times New Roman" pitchFamily="18" charset="0"/>
                <a:cs typeface="Times New Roman" pitchFamily="18" charset="0"/>
              </a:rPr>
              <a:t>Наш опыт применения </a:t>
            </a:r>
            <a:r>
              <a:rPr lang="en-US" sz="2300" b="1" dirty="0" smtClean="0">
                <a:latin typeface="Times New Roman" pitchFamily="18" charset="0"/>
                <a:cs typeface="Times New Roman" pitchFamily="18" charset="0"/>
              </a:rPr>
              <a:t>A-PRP</a:t>
            </a:r>
            <a:r>
              <a:rPr lang="ru-RU" sz="2300" b="1" dirty="0" smtClean="0">
                <a:latin typeface="Times New Roman" pitchFamily="18" charset="0"/>
                <a:cs typeface="Times New Roman" pitchFamily="18" charset="0"/>
              </a:rPr>
              <a:t> фибринового матрикса во время операции по поводу повреждения Ахиллова сухожилия.</a:t>
            </a:r>
            <a:endParaRPr lang="ru-RU" sz="2300" dirty="0">
              <a:latin typeface="Times New Roman" pitchFamily="18" charset="0"/>
              <a:cs typeface="Times New Roman" pitchFamily="18" charset="0"/>
            </a:endParaRPr>
          </a:p>
          <a:p>
            <a:pPr algn="ctr">
              <a:buNone/>
            </a:pPr>
            <a:r>
              <a:rPr lang="ru-RU" sz="2300" dirty="0">
                <a:latin typeface="Times New Roman" pitchFamily="18" charset="0"/>
                <a:cs typeface="Times New Roman" pitchFamily="18" charset="0"/>
              </a:rPr>
              <a:t>Являнский О.Н. Дувидович Б.Д. Муравлёв Г.Н. Пиветь А.В. Преображенский В.Ю. </a:t>
            </a:r>
          </a:p>
          <a:p>
            <a:pPr algn="ctr">
              <a:buNone/>
            </a:pPr>
            <a:r>
              <a:rPr lang="ru-RU" sz="2300" dirty="0">
                <a:latin typeface="Times New Roman" pitchFamily="18" charset="0"/>
                <a:cs typeface="Times New Roman" pitchFamily="18" charset="0"/>
              </a:rPr>
              <a:t>Сидоренко Е.В. Видасова Е.В</a:t>
            </a:r>
            <a:r>
              <a:rPr lang="ru-RU" sz="2300" dirty="0" smtClean="0">
                <a:latin typeface="Times New Roman" pitchFamily="18" charset="0"/>
                <a:cs typeface="Times New Roman" pitchFamily="18" charset="0"/>
              </a:rPr>
              <a:t>.</a:t>
            </a:r>
            <a:r>
              <a:rPr lang="ru-RU" sz="2300" b="1" i="1" dirty="0">
                <a:latin typeface="Times New Roman" pitchFamily="18" charset="0"/>
                <a:cs typeface="Times New Roman" pitchFamily="18" charset="0"/>
              </a:rPr>
              <a:t> </a:t>
            </a:r>
            <a:endParaRPr lang="ru-RU" sz="2300" dirty="0">
              <a:latin typeface="Times New Roman" pitchFamily="18" charset="0"/>
              <a:cs typeface="Times New Roman" pitchFamily="18" charset="0"/>
            </a:endParaRPr>
          </a:p>
          <a:p>
            <a:pPr algn="just">
              <a:buNone/>
            </a:pPr>
            <a:r>
              <a:rPr lang="ru-RU" sz="2300" b="1" i="1" dirty="0">
                <a:latin typeface="Times New Roman" pitchFamily="18" charset="0"/>
                <a:cs typeface="Times New Roman" pitchFamily="18" charset="0"/>
              </a:rPr>
              <a:t>Цели и задачи.</a:t>
            </a:r>
            <a:endParaRPr lang="ru-RU" sz="2300" dirty="0">
              <a:latin typeface="Times New Roman" pitchFamily="18" charset="0"/>
              <a:cs typeface="Times New Roman" pitchFamily="18" charset="0"/>
            </a:endParaRPr>
          </a:p>
          <a:p>
            <a:pPr algn="just">
              <a:lnSpc>
                <a:spcPct val="120000"/>
              </a:lnSpc>
            </a:pPr>
            <a:r>
              <a:rPr lang="ru-RU" sz="2300" dirty="0" smtClean="0">
                <a:latin typeface="Times New Roman" pitchFamily="18" charset="0"/>
                <a:cs typeface="Times New Roman" pitchFamily="18" charset="0"/>
              </a:rPr>
              <a:t>Оценить результаты применения </a:t>
            </a:r>
            <a:r>
              <a:rPr lang="en-US" sz="2300" dirty="0" smtClean="0">
                <a:latin typeface="Times New Roman" pitchFamily="18" charset="0"/>
                <a:cs typeface="Times New Roman" pitchFamily="18" charset="0"/>
              </a:rPr>
              <a:t>A-PRP </a:t>
            </a:r>
            <a:r>
              <a:rPr lang="ru-RU" sz="2300" dirty="0" smtClean="0">
                <a:latin typeface="Times New Roman" pitchFamily="18" charset="0"/>
                <a:cs typeface="Times New Roman" pitchFamily="18" charset="0"/>
              </a:rPr>
              <a:t>клеточного матрикса во время операции по поводу повреждения Ахиллова сухожилия.</a:t>
            </a:r>
          </a:p>
          <a:p>
            <a:pPr algn="just">
              <a:lnSpc>
                <a:spcPct val="120000"/>
              </a:lnSpc>
            </a:pPr>
            <a:r>
              <a:rPr lang="ru-RU" sz="2300" dirty="0" smtClean="0">
                <a:latin typeface="Times New Roman" pitchFamily="18" charset="0"/>
                <a:cs typeface="Times New Roman" pitchFamily="18" charset="0"/>
              </a:rPr>
              <a:t>Для </a:t>
            </a:r>
            <a:r>
              <a:rPr lang="ru-RU" sz="2300" dirty="0">
                <a:latin typeface="Times New Roman" pitchFamily="18" charset="0"/>
                <a:cs typeface="Times New Roman" pitchFamily="18" charset="0"/>
              </a:rPr>
              <a:t>этого </a:t>
            </a:r>
            <a:r>
              <a:rPr lang="ru-RU" sz="2300" dirty="0" smtClean="0">
                <a:latin typeface="Times New Roman" pitchFamily="18" charset="0"/>
                <a:cs typeface="Times New Roman" pitchFamily="18" charset="0"/>
              </a:rPr>
              <a:t>продемонстрировать полученные нами данные  </a:t>
            </a:r>
            <a:r>
              <a:rPr lang="ru-RU" sz="2300" dirty="0">
                <a:latin typeface="Times New Roman" pitchFamily="18" charset="0"/>
                <a:cs typeface="Times New Roman" pitchFamily="18" charset="0"/>
              </a:rPr>
              <a:t>на примере </a:t>
            </a:r>
            <a:r>
              <a:rPr lang="ru-RU" sz="2300" dirty="0" smtClean="0">
                <a:latin typeface="Times New Roman" pitchFamily="18" charset="0"/>
                <a:cs typeface="Times New Roman" pitchFamily="18" charset="0"/>
              </a:rPr>
              <a:t>клинического случая.  Сравнить  с результатами применения клеточной терапии при лечении повреждений связок других локализациях.</a:t>
            </a:r>
            <a:endParaRPr lang="ru-RU" sz="2300" dirty="0">
              <a:latin typeface="Times New Roman" pitchFamily="18" charset="0"/>
              <a:cs typeface="Times New Roman" pitchFamily="18" charset="0"/>
            </a:endParaRPr>
          </a:p>
          <a:p>
            <a:pPr algn="just">
              <a:lnSpc>
                <a:spcPct val="120000"/>
              </a:lnSpc>
              <a:buNone/>
            </a:pPr>
            <a:r>
              <a:rPr lang="ru-RU" sz="2300" b="1" i="1" dirty="0">
                <a:latin typeface="Times New Roman" pitchFamily="18" charset="0"/>
                <a:cs typeface="Times New Roman" pitchFamily="18" charset="0"/>
              </a:rPr>
              <a:t>Материалы и методы.</a:t>
            </a:r>
            <a:endParaRPr lang="ru-RU" sz="2300" dirty="0">
              <a:latin typeface="Times New Roman" pitchFamily="18" charset="0"/>
              <a:cs typeface="Times New Roman" pitchFamily="18" charset="0"/>
            </a:endParaRPr>
          </a:p>
          <a:p>
            <a:pPr algn="just">
              <a:lnSpc>
                <a:spcPct val="120000"/>
              </a:lnSpc>
              <a:buNone/>
            </a:pPr>
            <a:r>
              <a:rPr lang="ru-RU" sz="2300" dirty="0" smtClean="0">
                <a:latin typeface="Times New Roman" pitchFamily="18" charset="0"/>
                <a:cs typeface="Times New Roman" pitchFamily="18" charset="0"/>
              </a:rPr>
              <a:t>	Пациент</a:t>
            </a:r>
            <a:r>
              <a:rPr lang="ru-RU" sz="2300" b="1" dirty="0" smtClean="0">
                <a:latin typeface="Times New Roman" pitchFamily="18" charset="0"/>
                <a:cs typeface="Times New Roman" pitchFamily="18" charset="0"/>
              </a:rPr>
              <a:t>, </a:t>
            </a:r>
            <a:r>
              <a:rPr lang="ru-RU" sz="2300" dirty="0" smtClean="0">
                <a:latin typeface="Times New Roman" pitchFamily="18" charset="0"/>
                <a:cs typeface="Times New Roman" pitchFamily="18" charset="0"/>
              </a:rPr>
              <a:t>66 лет(2017/15858), 30 лет назад лечился по поводу перелома пяточных костей. Периартикулярно по задней поверхности правой голени в нижней трети вводился дипроспан. Проводилась УВТ.  03.06.17. споткнулся, резко опёрся на правую стопу. Ощутил резкую боль по задней поверхности правой голени  в нижней трети. Лечение у травматолога. Наложена гипсовая лонгета на 6 недель. В связи с сохраняющимся болевым синдромом, снижением опороспособности правой голени после выполнения МРТ обратился к ортопеду: Застарелое повреждение правого ахиллова сухожилия – 24 дня после травмы. Экзостоз заднего края таранной кости. Госпитализирован для обследования и оперативного лечения.  По УЗАС острый окклюзивный тромбоз МВС правой икроножной мышцы. Осмотрен флебологом: острый окклюзивный тромбоз МВС правой икроножной мышцы. Рекомендовано: антиэмболический трикотаж, клексан  подкожно. Абсолютных противопоказаний к операции не выявлено. 28.06.17.   выполнена  операция. 	Перед операцией типично по протоколу РененЛаб Получено 5 мл аутологичной плазмы, обогащённой тромбоцитами и 5 мл аутологичной сыворотки.   Типично  через продольный разрез кожи длиной 7 см рассечён и отсепарирован перитенон. Выделены фрагменты повреждённого сухожилия. Признаки образования рубца на месте повреждения не выявлены. Выявлено трёхплоскостное повреждение в средней трети ахиллова сухожилия с образованием двух свободных фрагментов в задней части и сохранением сухожильного мостика между фрагментами диаметром до 5 мм в передней части сухожилия. Свободные фрагменты и сухожильный мостик образовывали два встречных дефекта в виде «открывающихся челюстей». Свободные фрагменты хорошо сводились. Без диастаза. Их свободные края омозолелы, закруглены. Имелось разволокнение фрагментов сухожилия на протяжении. Образования рубцов между фрагментами не отмечалось.  При ревизии ретропяточного пространства выявлена гипертрофия заднего отростка таранной кости. Ретропяточная бурса вскрыта при отделении перитенона. Гипертрофированный отросток удалён. Костный дефект сглажен. Выполнено иссечение нежизнеспособных тканей, мобилизация и адаптация фрагментов. Прошивание фрагментов по Кюнео. По протоколу РегенЛаб получен фибриновый матрикс (сгусток), который уложен и подшит в дефекты сухожилия («открывающиеся челюсти»). Фиксация фрагментов, наводящие швы на сухожилие, на перитенон. Ушивание кожной раны.  Йодопирон. Пассивный дренаж. Асептические повязки. Эластический трикотаж. Гиперфлексионный ортез. Типичное послеоперационное ведение. УЗДАС нижних конечностей, наблюдение флеболога после операции – без отрицательной динамики.  МРТ, функциональная диагностика в динамике.</a:t>
            </a:r>
          </a:p>
          <a:p>
            <a:pPr algn="just">
              <a:lnSpc>
                <a:spcPct val="120000"/>
              </a:lnSpc>
              <a:buNone/>
            </a:pPr>
            <a:r>
              <a:rPr lang="ru-RU" sz="2300" b="1" i="1" dirty="0" smtClean="0">
                <a:latin typeface="Times New Roman" pitchFamily="18" charset="0"/>
                <a:cs typeface="Times New Roman" pitchFamily="18" charset="0"/>
              </a:rPr>
              <a:t>Результаты</a:t>
            </a:r>
            <a:r>
              <a:rPr lang="ru-RU" sz="2300" b="1" i="1" dirty="0">
                <a:latin typeface="Times New Roman" pitchFamily="18" charset="0"/>
                <a:cs typeface="Times New Roman" pitchFamily="18" charset="0"/>
              </a:rPr>
              <a:t>.</a:t>
            </a:r>
            <a:endParaRPr lang="ru-RU" sz="2300" dirty="0">
              <a:latin typeface="Times New Roman" pitchFamily="18" charset="0"/>
              <a:cs typeface="Times New Roman" pitchFamily="18" charset="0"/>
            </a:endParaRPr>
          </a:p>
          <a:p>
            <a:pPr algn="just">
              <a:lnSpc>
                <a:spcPct val="120000"/>
              </a:lnSpc>
            </a:pPr>
            <a:r>
              <a:rPr lang="ru-RU" sz="2300" dirty="0" smtClean="0">
                <a:latin typeface="Times New Roman" pitchFamily="18" charset="0"/>
                <a:cs typeface="Times New Roman" pitchFamily="18" charset="0"/>
              </a:rPr>
              <a:t>Отсутствовал типичный в таких случаях послеоперационный болевой синдром. Пациент отказывался от инъекционных анальгетиков. Локальная гипотермия, таблетированный парацетамол полностью купировали послеоперационные боли. (Контрольная группа 11 пациентов 39-61 года, 9 мужчин, 2 женщины).</a:t>
            </a:r>
          </a:p>
          <a:p>
            <a:pPr algn="just">
              <a:lnSpc>
                <a:spcPct val="120000"/>
              </a:lnSpc>
            </a:pPr>
            <a:r>
              <a:rPr lang="ru-RU" sz="2300" dirty="0" smtClean="0">
                <a:latin typeface="Times New Roman" pitchFamily="18" charset="0"/>
                <a:cs typeface="Times New Roman" pitchFamily="18" charset="0"/>
              </a:rPr>
              <a:t>При УЗАС нижних конечностей на фоне острого окклюзивного тромбоза, выявленного до операции – </a:t>
            </a:r>
            <a:r>
              <a:rPr lang="ru-RU" sz="2300" smtClean="0">
                <a:latin typeface="Times New Roman" pitchFamily="18" charset="0"/>
                <a:cs typeface="Times New Roman" pitchFamily="18" charset="0"/>
              </a:rPr>
              <a:t>после </a:t>
            </a:r>
            <a:r>
              <a:rPr lang="ru-RU" sz="2300" smtClean="0">
                <a:latin typeface="Times New Roman" pitchFamily="18" charset="0"/>
                <a:cs typeface="Times New Roman" pitchFamily="18" charset="0"/>
              </a:rPr>
              <a:t>операции - </a:t>
            </a:r>
            <a:r>
              <a:rPr lang="ru-RU" sz="2300" dirty="0" smtClean="0">
                <a:latin typeface="Times New Roman" pitchFamily="18" charset="0"/>
                <a:cs typeface="Times New Roman" pitchFamily="18" charset="0"/>
              </a:rPr>
              <a:t>без отрицательной динамики</a:t>
            </a:r>
            <a:r>
              <a:rPr lang="ru-RU" sz="2300" smtClean="0">
                <a:latin typeface="Times New Roman" pitchFamily="18" charset="0"/>
                <a:cs typeface="Times New Roman" pitchFamily="18" charset="0"/>
              </a:rPr>
              <a:t>. </a:t>
            </a:r>
            <a:endParaRPr lang="ru-RU" sz="2300" dirty="0" smtClean="0">
              <a:latin typeface="Times New Roman" pitchFamily="18" charset="0"/>
              <a:cs typeface="Times New Roman" pitchFamily="18" charset="0"/>
            </a:endParaRPr>
          </a:p>
          <a:p>
            <a:pPr algn="just">
              <a:lnSpc>
                <a:spcPct val="120000"/>
              </a:lnSpc>
            </a:pPr>
            <a:r>
              <a:rPr lang="ru-RU" sz="2300" dirty="0" smtClean="0">
                <a:latin typeface="Times New Roman" pitchFamily="18" charset="0"/>
                <a:cs typeface="Times New Roman" pitchFamily="18" charset="0"/>
              </a:rPr>
              <a:t>Приступил  ходьбе на костылях, изометрической реабилитации через 6 часов.</a:t>
            </a:r>
            <a:endParaRPr lang="ru-RU" sz="2300" dirty="0">
              <a:latin typeface="Times New Roman" pitchFamily="18" charset="0"/>
              <a:cs typeface="Times New Roman" pitchFamily="18" charset="0"/>
            </a:endParaRPr>
          </a:p>
          <a:p>
            <a:pPr algn="just">
              <a:lnSpc>
                <a:spcPct val="120000"/>
              </a:lnSpc>
              <a:buNone/>
            </a:pPr>
            <a:r>
              <a:rPr lang="ru-RU" sz="2300" b="1" i="1" dirty="0" smtClean="0">
                <a:latin typeface="Times New Roman" pitchFamily="18" charset="0"/>
                <a:cs typeface="Times New Roman" pitchFamily="18" charset="0"/>
              </a:rPr>
              <a:t>Выводы.</a:t>
            </a:r>
          </a:p>
          <a:p>
            <a:pPr algn="just">
              <a:lnSpc>
                <a:spcPct val="120000"/>
              </a:lnSpc>
            </a:pPr>
            <a:r>
              <a:rPr lang="ru-RU" sz="2300" dirty="0" smtClean="0">
                <a:latin typeface="Times New Roman" pitchFamily="18" charset="0"/>
                <a:cs typeface="Times New Roman" pitchFamily="18" charset="0"/>
              </a:rPr>
              <a:t>Мы не получили данных о рассасывании повреждённого ахиллова сухожилия после применения  </a:t>
            </a:r>
            <a:r>
              <a:rPr lang="en-US" sz="2300" dirty="0" smtClean="0">
                <a:latin typeface="Times New Roman" pitchFamily="18" charset="0"/>
                <a:cs typeface="Times New Roman" pitchFamily="18" charset="0"/>
              </a:rPr>
              <a:t>A-PRP </a:t>
            </a:r>
            <a:r>
              <a:rPr lang="ru-RU" sz="2300" dirty="0" smtClean="0">
                <a:latin typeface="Times New Roman" pitchFamily="18" charset="0"/>
                <a:cs typeface="Times New Roman" pitchFamily="18" charset="0"/>
              </a:rPr>
              <a:t>фибринового матрикса во время операции.</a:t>
            </a:r>
          </a:p>
          <a:p>
            <a:pPr algn="just">
              <a:lnSpc>
                <a:spcPct val="120000"/>
              </a:lnSpc>
            </a:pPr>
            <a:r>
              <a:rPr lang="ru-RU" sz="2300" dirty="0" smtClean="0">
                <a:latin typeface="Times New Roman" pitchFamily="18" charset="0"/>
                <a:cs typeface="Times New Roman" pitchFamily="18" charset="0"/>
              </a:rPr>
              <a:t>Введение аутологичной плазмы, обогащённой тромбоцитами; фибринового матрикса (</a:t>
            </a:r>
            <a:r>
              <a:rPr lang="en-US" sz="2300" dirty="0" smtClean="0">
                <a:latin typeface="Times New Roman" pitchFamily="18" charset="0"/>
                <a:cs typeface="Times New Roman" pitchFamily="18" charset="0"/>
              </a:rPr>
              <a:t>A-PRP) </a:t>
            </a:r>
            <a:r>
              <a:rPr lang="ru-RU" sz="2300" dirty="0" smtClean="0">
                <a:latin typeface="Times New Roman" pitchFamily="18" charset="0"/>
                <a:cs typeface="Times New Roman" pitchFamily="18" charset="0"/>
              </a:rPr>
              <a:t>в частично повреждённые, разволокнённые в результате травмы связки после воссоздания герметичности возможно под  визуальным контролем во время операции.</a:t>
            </a:r>
          </a:p>
          <a:p>
            <a:pPr algn="just">
              <a:lnSpc>
                <a:spcPct val="120000"/>
              </a:lnSpc>
            </a:pPr>
            <a:r>
              <a:rPr lang="ru-RU" sz="2300" dirty="0" smtClean="0">
                <a:latin typeface="Times New Roman" pitchFamily="18" charset="0"/>
                <a:cs typeface="Times New Roman" pitchFamily="18" charset="0"/>
              </a:rPr>
              <a:t>Протокол </a:t>
            </a:r>
            <a:r>
              <a:rPr lang="en-US" sz="2300" dirty="0" smtClean="0">
                <a:latin typeface="Times New Roman" pitchFamily="18" charset="0"/>
                <a:cs typeface="Times New Roman" pitchFamily="18" charset="0"/>
              </a:rPr>
              <a:t>A-PRP </a:t>
            </a:r>
            <a:r>
              <a:rPr lang="ru-RU" sz="2300" dirty="0" smtClean="0">
                <a:latin typeface="Times New Roman" pitchFamily="18" charset="0"/>
                <a:cs typeface="Times New Roman" pitchFamily="18" charset="0"/>
              </a:rPr>
              <a:t>терапии хорошо адаптирован для применения в операционной, легко воспроизводим</a:t>
            </a:r>
          </a:p>
          <a:p>
            <a:pPr algn="just">
              <a:lnSpc>
                <a:spcPct val="120000"/>
              </a:lnSpc>
            </a:pPr>
            <a:r>
              <a:rPr lang="ru-RU" sz="2300" dirty="0" smtClean="0">
                <a:latin typeface="Times New Roman" pitchFamily="18" charset="0"/>
                <a:cs typeface="Times New Roman" pitchFamily="18" charset="0"/>
              </a:rPr>
              <a:t>Получение более полного представления о результатах применения </a:t>
            </a:r>
            <a:r>
              <a:rPr lang="en-US" sz="2300" dirty="0" smtClean="0">
                <a:latin typeface="Times New Roman" pitchFamily="18" charset="0"/>
                <a:cs typeface="Times New Roman" pitchFamily="18" charset="0"/>
              </a:rPr>
              <a:t>A-PRP </a:t>
            </a:r>
            <a:r>
              <a:rPr lang="ru-RU" sz="2300" dirty="0" smtClean="0">
                <a:latin typeface="Times New Roman" pitchFamily="18" charset="0"/>
                <a:cs typeface="Times New Roman" pitchFamily="18" charset="0"/>
              </a:rPr>
              <a:t>терапии в ортопедической хирургии возможно после контрольных МРТ исследований, клинического наблюдения в отдалённом периоде, анализа движений, результатов спортивной реабилитации, изучения результатов гистологического исследования </a:t>
            </a:r>
          </a:p>
          <a:p>
            <a:pPr algn="just">
              <a:lnSpc>
                <a:spcPct val="120000"/>
              </a:lnSpc>
            </a:pPr>
            <a:endParaRPr lang="ru-RU" sz="2400" dirty="0" smtClean="0">
              <a:latin typeface="Times New Roman" pitchFamily="18" charset="0"/>
              <a:cs typeface="Times New Roman" pitchFamily="18" charset="0"/>
            </a:endParaRPr>
          </a:p>
          <a:p>
            <a:pPr algn="just">
              <a:lnSpc>
                <a:spcPct val="120000"/>
              </a:lnSpc>
            </a:pPr>
            <a:endParaRPr lang="ru-RU" sz="2400" dirty="0" smtClean="0">
              <a:latin typeface="Times New Roman" pitchFamily="18" charset="0"/>
              <a:cs typeface="Times New Roman" pitchFamily="18" charset="0"/>
            </a:endParaRPr>
          </a:p>
          <a:p>
            <a:pPr algn="just">
              <a:lnSpc>
                <a:spcPct val="120000"/>
              </a:lnSpc>
            </a:pPr>
            <a:endParaRPr lang="ru-RU" sz="2400" dirty="0" smtClean="0">
              <a:latin typeface="Times New Roman" pitchFamily="18" charset="0"/>
              <a:cs typeface="Times New Roman" pitchFamily="18" charset="0"/>
            </a:endParaRPr>
          </a:p>
          <a:p>
            <a:pPr algn="just">
              <a:lnSpc>
                <a:spcPct val="120000"/>
              </a:lnSpc>
            </a:pPr>
            <a:endParaRPr lang="ru-RU" sz="2300" dirty="0">
              <a:latin typeface="Times New Roman" pitchFamily="18" charset="0"/>
              <a:cs typeface="Times New Roman" pitchFamily="18" charset="0"/>
            </a:endParaRPr>
          </a:p>
        </p:txBody>
      </p:sp>
    </p:spTree>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205</TotalTime>
  <Words>36</Words>
  <Application>Microsoft Office PowerPoint</Application>
  <PresentationFormat>Экран (4:3)</PresentationFormat>
  <Paragraphs>19</Paragraphs>
  <Slides>1</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vt:i4>
      </vt:variant>
    </vt:vector>
  </HeadingPairs>
  <TitlesOfParts>
    <vt:vector size="2" baseType="lpstr">
      <vt:lpstr>Тема Office</vt:lpstr>
      <vt:lpstr>Слайд 1</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Слайд 1</dc:title>
  <dc:creator>О.Н. Являнский</dc:creator>
  <cp:lastModifiedBy>О.Н. Являнский</cp:lastModifiedBy>
  <cp:revision>35</cp:revision>
  <dcterms:created xsi:type="dcterms:W3CDTF">2018-06-04T10:11:20Z</dcterms:created>
  <dcterms:modified xsi:type="dcterms:W3CDTF">2018-06-08T12:13:47Z</dcterms:modified>
</cp:coreProperties>
</file>