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892" y="-78"/>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2840568"/>
            <a:ext cx="5829300" cy="1960033"/>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539CE50-2CDB-4830-AE40-016E20BB3EBD}" type="datetimeFigureOut">
              <a:rPr lang="ru-RU" smtClean="0"/>
              <a:pPr/>
              <a:t>08.06.2018</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3C0AB7E4-3696-4D7E-A226-8FFD8B49E3F7}"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539CE50-2CDB-4830-AE40-016E20BB3EBD}" type="datetimeFigureOut">
              <a:rPr lang="ru-RU" smtClean="0"/>
              <a:pPr/>
              <a:t>08.06.2018</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3C0AB7E4-3696-4D7E-A226-8FFD8B49E3F7}"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366185"/>
            <a:ext cx="1543050" cy="7802033"/>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342900" y="366185"/>
            <a:ext cx="4514850" cy="7802033"/>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539CE50-2CDB-4830-AE40-016E20BB3EBD}" type="datetimeFigureOut">
              <a:rPr lang="ru-RU" smtClean="0"/>
              <a:pPr/>
              <a:t>08.06.2018</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3C0AB7E4-3696-4D7E-A226-8FFD8B49E3F7}"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539CE50-2CDB-4830-AE40-016E20BB3EBD}" type="datetimeFigureOut">
              <a:rPr lang="ru-RU" smtClean="0"/>
              <a:pPr/>
              <a:t>08.06.2018</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3C0AB7E4-3696-4D7E-A226-8FFD8B49E3F7}"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735" y="5875867"/>
            <a:ext cx="5829300" cy="1816100"/>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539CE50-2CDB-4830-AE40-016E20BB3EBD}" type="datetimeFigureOut">
              <a:rPr lang="ru-RU" smtClean="0"/>
              <a:pPr/>
              <a:t>08.06.2018</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3C0AB7E4-3696-4D7E-A226-8FFD8B49E3F7}"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539CE50-2CDB-4830-AE40-016E20BB3EBD}" type="datetimeFigureOut">
              <a:rPr lang="ru-RU" smtClean="0"/>
              <a:pPr/>
              <a:t>08.06.2018</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3C0AB7E4-3696-4D7E-A226-8FFD8B49E3F7}"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539CE50-2CDB-4830-AE40-016E20BB3EBD}" type="datetimeFigureOut">
              <a:rPr lang="ru-RU" smtClean="0"/>
              <a:pPr/>
              <a:t>08.06.2018</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3C0AB7E4-3696-4D7E-A226-8FFD8B49E3F7}"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539CE50-2CDB-4830-AE40-016E20BB3EBD}" type="datetimeFigureOut">
              <a:rPr lang="ru-RU" smtClean="0"/>
              <a:pPr/>
              <a:t>08.06.2018</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3C0AB7E4-3696-4D7E-A226-8FFD8B49E3F7}"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539CE50-2CDB-4830-AE40-016E20BB3EBD}" type="datetimeFigureOut">
              <a:rPr lang="ru-RU" smtClean="0"/>
              <a:pPr/>
              <a:t>08.06.2018</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3C0AB7E4-3696-4D7E-A226-8FFD8B49E3F7}"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4067"/>
            <a:ext cx="2256235" cy="154940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539CE50-2CDB-4830-AE40-016E20BB3EBD}" type="datetimeFigureOut">
              <a:rPr lang="ru-RU" smtClean="0"/>
              <a:pPr/>
              <a:t>08.06.2018</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3C0AB7E4-3696-4D7E-A226-8FFD8B49E3F7}"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216" y="6400800"/>
            <a:ext cx="4114800" cy="755651"/>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539CE50-2CDB-4830-AE40-016E20BB3EBD}" type="datetimeFigureOut">
              <a:rPr lang="ru-RU" smtClean="0"/>
              <a:pPr/>
              <a:t>08.06.2018</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3C0AB7E4-3696-4D7E-A226-8FFD8B49E3F7}"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8539CE50-2CDB-4830-AE40-016E20BB3EBD}" type="datetimeFigureOut">
              <a:rPr lang="ru-RU" smtClean="0"/>
              <a:pPr/>
              <a:t>08.06.2018</a:t>
            </a:fld>
            <a:endParaRPr lang="ru-RU" dirty="0"/>
          </a:p>
        </p:txBody>
      </p:sp>
      <p:sp>
        <p:nvSpPr>
          <p:cNvPr id="5" name="Нижний колонтитул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3C0AB7E4-3696-4D7E-A226-8FFD8B49E3F7}"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4294967295"/>
          </p:nvPr>
        </p:nvSpPr>
        <p:spPr>
          <a:xfrm>
            <a:off x="476672" y="395536"/>
            <a:ext cx="6048672" cy="10801631"/>
          </a:xfrm>
        </p:spPr>
        <p:txBody>
          <a:bodyPr>
            <a:normAutofit fontScale="32500" lnSpcReduction="20000"/>
          </a:bodyPr>
          <a:lstStyle/>
          <a:p>
            <a:pPr algn="ctr">
              <a:buNone/>
            </a:pPr>
            <a:r>
              <a:rPr lang="ru-RU" b="1" dirty="0" smtClean="0">
                <a:latin typeface="Times New Roman" pitchFamily="18" charset="0"/>
                <a:cs typeface="Times New Roman" pitchFamily="18" charset="0"/>
              </a:rPr>
              <a:t>Наш </a:t>
            </a:r>
            <a:r>
              <a:rPr lang="ru-RU" b="1" smtClean="0">
                <a:latin typeface="Times New Roman" pitchFamily="18" charset="0"/>
                <a:cs typeface="Times New Roman" pitchFamily="18" charset="0"/>
              </a:rPr>
              <a:t>опыт ревизионной </a:t>
            </a:r>
            <a:r>
              <a:rPr lang="ru-RU" b="1" dirty="0">
                <a:latin typeface="Times New Roman" pitchFamily="18" charset="0"/>
                <a:cs typeface="Times New Roman" pitchFamily="18" charset="0"/>
              </a:rPr>
              <a:t>артроскопии после реконструкции </a:t>
            </a:r>
            <a:r>
              <a:rPr lang="ru-RU" b="1" dirty="0" smtClean="0">
                <a:latin typeface="Times New Roman" pitchFamily="18" charset="0"/>
                <a:cs typeface="Times New Roman" pitchFamily="18" charset="0"/>
              </a:rPr>
              <a:t>ПКС</a:t>
            </a:r>
          </a:p>
          <a:p>
            <a:pPr algn="ctr">
              <a:buNone/>
            </a:pPr>
            <a:r>
              <a:rPr lang="ru-RU" b="1" dirty="0" smtClean="0">
                <a:latin typeface="Times New Roman" pitchFamily="18" charset="0"/>
                <a:cs typeface="Times New Roman" pitchFamily="18" charset="0"/>
              </a:rPr>
              <a:t> </a:t>
            </a:r>
            <a:r>
              <a:rPr lang="ru-RU" b="1" dirty="0">
                <a:latin typeface="Times New Roman" pitchFamily="18" charset="0"/>
                <a:cs typeface="Times New Roman" pitchFamily="18" charset="0"/>
              </a:rPr>
              <a:t>у фитнес-спортсмена 61 </a:t>
            </a:r>
            <a:r>
              <a:rPr lang="ru-RU" b="1" dirty="0" smtClean="0">
                <a:latin typeface="Times New Roman" pitchFamily="18" charset="0"/>
                <a:cs typeface="Times New Roman" pitchFamily="18" charset="0"/>
              </a:rPr>
              <a:t>года</a:t>
            </a:r>
            <a:endParaRPr lang="ru-RU" dirty="0">
              <a:latin typeface="Times New Roman" pitchFamily="18" charset="0"/>
              <a:cs typeface="Times New Roman" pitchFamily="18" charset="0"/>
            </a:endParaRPr>
          </a:p>
          <a:p>
            <a:pPr algn="ctr">
              <a:buNone/>
            </a:pPr>
            <a:r>
              <a:rPr lang="ru-RU" dirty="0">
                <a:latin typeface="Times New Roman" pitchFamily="18" charset="0"/>
                <a:cs typeface="Times New Roman" pitchFamily="18" charset="0"/>
              </a:rPr>
              <a:t>Являнский О.Н. Дувидович Б.Д. Муравлёв Г.Н. Пиветь А.В. Преображенский В.Ю. </a:t>
            </a:r>
          </a:p>
          <a:p>
            <a:pPr algn="ctr">
              <a:buNone/>
            </a:pPr>
            <a:r>
              <a:rPr lang="ru-RU" dirty="0">
                <a:latin typeface="Times New Roman" pitchFamily="18" charset="0"/>
                <a:cs typeface="Times New Roman" pitchFamily="18" charset="0"/>
              </a:rPr>
              <a:t>Сидоренко Е.В. Видасова Е.В</a:t>
            </a:r>
            <a:r>
              <a:rPr lang="ru-RU" dirty="0" smtClean="0">
                <a:latin typeface="Times New Roman" pitchFamily="18" charset="0"/>
                <a:cs typeface="Times New Roman" pitchFamily="18" charset="0"/>
              </a:rPr>
              <a:t>.</a:t>
            </a:r>
            <a:r>
              <a:rPr lang="ru-RU" b="1" i="1" dirty="0">
                <a:latin typeface="Times New Roman" pitchFamily="18" charset="0"/>
                <a:cs typeface="Times New Roman" pitchFamily="18" charset="0"/>
              </a:rPr>
              <a:t> </a:t>
            </a:r>
            <a:endParaRPr lang="ru-RU" dirty="0">
              <a:latin typeface="Times New Roman" pitchFamily="18" charset="0"/>
              <a:cs typeface="Times New Roman" pitchFamily="18" charset="0"/>
            </a:endParaRPr>
          </a:p>
          <a:p>
            <a:pPr>
              <a:buNone/>
            </a:pPr>
            <a:r>
              <a:rPr lang="ru-RU" b="1" i="1" dirty="0">
                <a:latin typeface="Times New Roman" pitchFamily="18" charset="0"/>
                <a:cs typeface="Times New Roman" pitchFamily="18" charset="0"/>
              </a:rPr>
              <a:t>Цели и задачи.</a:t>
            </a:r>
            <a:endParaRPr lang="ru-RU" dirty="0">
              <a:latin typeface="Times New Roman" pitchFamily="18" charset="0"/>
              <a:cs typeface="Times New Roman" pitchFamily="18" charset="0"/>
            </a:endParaRPr>
          </a:p>
          <a:p>
            <a:pPr algn="just"/>
            <a:r>
              <a:rPr lang="ru-RU" dirty="0">
                <a:latin typeface="Times New Roman" pitchFamily="18" charset="0"/>
                <a:cs typeface="Times New Roman" pitchFamily="18" charset="0"/>
              </a:rPr>
              <a:t>Обоснование выбора материала винтов для фиксации трансплантата ПКС. </a:t>
            </a:r>
            <a:endParaRPr lang="ru-RU" dirty="0" smtClean="0">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Для </a:t>
            </a:r>
            <a:r>
              <a:rPr lang="ru-RU" dirty="0">
                <a:latin typeface="Times New Roman" pitchFamily="18" charset="0"/>
                <a:cs typeface="Times New Roman" pitchFamily="18" charset="0"/>
              </a:rPr>
              <a:t>этого сравнить алгоритмы установки и результаты применения различных фиксаторов на примере </a:t>
            </a:r>
            <a:r>
              <a:rPr lang="ru-RU" dirty="0" smtClean="0">
                <a:latin typeface="Times New Roman" pitchFamily="18" charset="0"/>
                <a:cs typeface="Times New Roman" pitchFamily="18" charset="0"/>
              </a:rPr>
              <a:t>клинических случаев. </a:t>
            </a:r>
            <a:endParaRPr lang="ru-RU" dirty="0">
              <a:latin typeface="Times New Roman" pitchFamily="18" charset="0"/>
              <a:cs typeface="Times New Roman" pitchFamily="18" charset="0"/>
            </a:endParaRPr>
          </a:p>
          <a:p>
            <a:pPr>
              <a:buNone/>
            </a:pPr>
            <a:r>
              <a:rPr lang="ru-RU" b="1" i="1" dirty="0">
                <a:latin typeface="Times New Roman" pitchFamily="18" charset="0"/>
                <a:cs typeface="Times New Roman" pitchFamily="18" charset="0"/>
              </a:rPr>
              <a:t>Материалы и методы.</a:t>
            </a:r>
            <a:endParaRPr lang="ru-RU" dirty="0">
              <a:latin typeface="Times New Roman" pitchFamily="18" charset="0"/>
              <a:cs typeface="Times New Roman" pitchFamily="18" charset="0"/>
            </a:endParaRPr>
          </a:p>
          <a:p>
            <a:pPr algn="just">
              <a:buNone/>
            </a:pPr>
            <a:r>
              <a:rPr lang="ru-RU" dirty="0" smtClean="0">
                <a:latin typeface="Times New Roman" pitchFamily="18" charset="0"/>
                <a:cs typeface="Times New Roman" pitchFamily="18" charset="0"/>
              </a:rPr>
              <a:t>	Пациент</a:t>
            </a:r>
            <a:r>
              <a:rPr lang="ru-RU" b="1" dirty="0" smtClean="0">
                <a:latin typeface="Times New Roman" pitchFamily="18" charset="0"/>
                <a:cs typeface="Times New Roman" pitchFamily="18" charset="0"/>
              </a:rPr>
              <a:t> </a:t>
            </a:r>
            <a:r>
              <a:rPr lang="ru-RU" dirty="0">
                <a:latin typeface="Times New Roman" pitchFamily="18" charset="0"/>
                <a:cs typeface="Times New Roman" pitchFamily="18" charset="0"/>
              </a:rPr>
              <a:t>61,</a:t>
            </a:r>
            <a:r>
              <a:rPr lang="ru-RU" b="1" dirty="0">
                <a:latin typeface="Times New Roman" pitchFamily="18" charset="0"/>
                <a:cs typeface="Times New Roman" pitchFamily="18" charset="0"/>
              </a:rPr>
              <a:t> </a:t>
            </a:r>
            <a:r>
              <a:rPr lang="ru-RU" dirty="0">
                <a:latin typeface="Times New Roman" pitchFamily="18" charset="0"/>
                <a:cs typeface="Times New Roman" pitchFamily="18" charset="0"/>
              </a:rPr>
              <a:t>года, занимается горными лыжами, хоккеем на любительском уровне. В августе 2015 года </a:t>
            </a:r>
            <a:r>
              <a:rPr lang="ru-RU" dirty="0" smtClean="0">
                <a:latin typeface="Times New Roman" pitchFamily="18" charset="0"/>
                <a:cs typeface="Times New Roman" pitchFamily="18" charset="0"/>
              </a:rPr>
              <a:t>во время </a:t>
            </a:r>
            <a:r>
              <a:rPr lang="ru-RU" dirty="0">
                <a:latin typeface="Times New Roman" pitchFamily="18" charset="0"/>
                <a:cs typeface="Times New Roman" pitchFamily="18" charset="0"/>
              </a:rPr>
              <a:t>игры в хоккей травмировал правое колено. По поводу повреждения ПКС, обоих менисков, артроза 2 стадии правого коленного </a:t>
            </a:r>
            <a:r>
              <a:rPr lang="ru-RU" dirty="0" smtClean="0">
                <a:latin typeface="Times New Roman" pitchFamily="18" charset="0"/>
                <a:cs typeface="Times New Roman" pitchFamily="18" charset="0"/>
              </a:rPr>
              <a:t>сустава 21.01.16 </a:t>
            </a:r>
            <a:r>
              <a:rPr lang="ru-RU" dirty="0">
                <a:latin typeface="Times New Roman" pitchFamily="18" charset="0"/>
                <a:cs typeface="Times New Roman" pitchFamily="18" charset="0"/>
              </a:rPr>
              <a:t>году выполнена артроскопическая реконструкция ПКС. Во время операции произошло частичное разрушение  биодеградируемого винта при введении в бедренный канал. Часть винта выступала в полость сустава без ущемления трансплантата. Удаление винта было проблематичным, так как могло вызвать его непредсказуемое разрушение. Фиксация трансплантата расценена как достаточно стабильная (отсутствие нестабильности, отрицательные симптомы ПВЯ, Лахмана). Было принято решение оставить винт в таком положении. Винт в большеберцовый канал введён типично. Заживление первичное. Иммобилизация в ортезе после операции 2 недели, ночная иммобилизация до 3 месяцев. Реабилитировался самостоятельно. Через 9 месяцев после операции приступил к тренировкам по хоккею и катанию на горных лыжах. В конце 1.5 часовой тренировки по хоккею ощутил резкую боль в правом коленном суставе. Наблюдение ортопеда. По поводу повреждения регенерата латерального мениска, спаечного процесса в верхних заворотах сустава, циклоп-синдрома, нестабильности винта в бедренном канале, гонартроза  3  стадии правого коленного сустава  25.01.17г.</a:t>
            </a:r>
            <a:r>
              <a:rPr lang="ru-RU" b="1" i="1" dirty="0">
                <a:latin typeface="Times New Roman" pitchFamily="18" charset="0"/>
                <a:cs typeface="Times New Roman" pitchFamily="18" charset="0"/>
              </a:rPr>
              <a:t> </a:t>
            </a:r>
            <a:r>
              <a:rPr lang="ru-RU" dirty="0">
                <a:latin typeface="Times New Roman" pitchFamily="18" charset="0"/>
                <a:cs typeface="Times New Roman" pitchFamily="18" charset="0"/>
              </a:rPr>
              <a:t> была выполнена </a:t>
            </a:r>
            <a:r>
              <a:rPr lang="ru-RU" b="1" i="1" dirty="0">
                <a:latin typeface="Times New Roman" pitchFamily="18" charset="0"/>
                <a:cs typeface="Times New Roman" pitchFamily="18" charset="0"/>
              </a:rPr>
              <a:t>ревизионная артроскопия</a:t>
            </a:r>
            <a:r>
              <a:rPr lang="ru-RU" dirty="0">
                <a:latin typeface="Times New Roman" pitchFamily="18" charset="0"/>
                <a:cs typeface="Times New Roman" pitchFamily="18" charset="0"/>
              </a:rPr>
              <a:t>.</a:t>
            </a:r>
          </a:p>
          <a:p>
            <a:pPr algn="just">
              <a:buNone/>
            </a:pPr>
            <a:r>
              <a:rPr lang="ru-RU" b="1" i="1" dirty="0">
                <a:latin typeface="Times New Roman" pitchFamily="18" charset="0"/>
                <a:cs typeface="Times New Roman" pitchFamily="18" charset="0"/>
              </a:rPr>
              <a:t>	</a:t>
            </a:r>
            <a:r>
              <a:rPr lang="ru-RU" dirty="0" smtClean="0">
                <a:latin typeface="Times New Roman" pitchFamily="18" charset="0"/>
                <a:cs typeface="Times New Roman" pitchFamily="18" charset="0"/>
              </a:rPr>
              <a:t>Выявлены </a:t>
            </a:r>
            <a:r>
              <a:rPr lang="ru-RU" dirty="0">
                <a:latin typeface="Times New Roman" pitchFamily="18" charset="0"/>
                <a:cs typeface="Times New Roman" pitchFamily="18" charset="0"/>
              </a:rPr>
              <a:t>рубцовые спайки заворотов сустава. Размягчение, фибрилляция, трещины, эрозии хряща глубиной до 2 мм. Субхондральная кость не обнажена. Покрыта тонким слоем фибрина. Сужение межмыщелковой вырезки бедренной кости за счёт образования экзостозов по медиальному и верхнему краю. Разволокнение трансплантата ПКС в результате соударения с экзостозами. Симптомы ПВЯ, Лахмана отрицательны. Тонус трансплантата удовлетворительный. Имеются костной плотности хондромные тела в области установки винта, выхода трансплантата на бедренной кости. Выполнено артроскопическое удаление экзостозов, устранены проявления импинджмента. При коабляции трансплантата тонус его улучшился. При ревизии фиксирующего винта выявлена его нестабильность. Винт удалён при помощи артроскопического зажима. Винт без признаков рассасывания. Тонус трансплантата не ухудшился. Канал винта без признаков закрытия. </a:t>
            </a:r>
          </a:p>
          <a:p>
            <a:pPr algn="just">
              <a:buNone/>
            </a:pPr>
            <a:r>
              <a:rPr lang="ru-RU" dirty="0" smtClean="0">
                <a:latin typeface="Times New Roman" pitchFamily="18" charset="0"/>
                <a:cs typeface="Times New Roman" pitchFamily="18" charset="0"/>
              </a:rPr>
              <a:t>	Артроскопическое </a:t>
            </a:r>
            <a:r>
              <a:rPr lang="ru-RU" dirty="0">
                <a:latin typeface="Times New Roman" pitchFamily="18" charset="0"/>
                <a:cs typeface="Times New Roman" pitchFamily="18" charset="0"/>
              </a:rPr>
              <a:t>иссечение рубцов верхних заворотов, медиального  и латерального отделов сустава. Коабляция наружного мениска. Артроскопические шейвирование, коабляция повреждённого хряща, удаление хондромных тел.  4 недели после операции проводилась реабилитация в Центре Физической Реабилитации: физиотерапия, лечебная гимнастика, занятия на циклических тренажерах (велоэргометр, антигравитационная дорожка),  на артрологическом комплексе </a:t>
            </a:r>
            <a:r>
              <a:rPr lang="en-US" dirty="0">
                <a:latin typeface="Times New Roman" pitchFamily="18" charset="0"/>
                <a:cs typeface="Times New Roman" pitchFamily="18" charset="0"/>
              </a:rPr>
              <a:t>ConTrex LegPress</a:t>
            </a:r>
            <a:r>
              <a:rPr lang="ru-RU" dirty="0">
                <a:latin typeface="Times New Roman" pitchFamily="18" charset="0"/>
                <a:cs typeface="Times New Roman" pitchFamily="18" charset="0"/>
              </a:rPr>
              <a:t> с биологически обратной связью, не силовых тренажерах, на горнолыжном тренажере.  Через 3 недели после операции поведена внутрисуставная и периартикулярная </a:t>
            </a:r>
            <a:r>
              <a:rPr lang="ru-RU" b="1" i="1" dirty="0">
                <a:latin typeface="Times New Roman" pitchFamily="18" charset="0"/>
                <a:cs typeface="Times New Roman" pitchFamily="18" charset="0"/>
              </a:rPr>
              <a:t>A-PRP терапия</a:t>
            </a:r>
            <a:r>
              <a:rPr lang="ru-RU" dirty="0">
                <a:latin typeface="Times New Roman" pitchFamily="18" charset="0"/>
                <a:cs typeface="Times New Roman" pitchFamily="18" charset="0"/>
              </a:rPr>
              <a:t>. Отметил значительное улучшение состояния, уменьшение болевого синдрома, купирование проявлений синовита правого коленного сустава.	</a:t>
            </a:r>
          </a:p>
          <a:p>
            <a:pPr algn="just">
              <a:buNone/>
            </a:pPr>
            <a:r>
              <a:rPr lang="ru-RU" b="1" i="1" dirty="0" smtClean="0">
                <a:latin typeface="Times New Roman" pitchFamily="18" charset="0"/>
                <a:cs typeface="Times New Roman" pitchFamily="18" charset="0"/>
              </a:rPr>
              <a:t>Результаты</a:t>
            </a:r>
            <a:r>
              <a:rPr lang="ru-RU" b="1" i="1" dirty="0">
                <a:latin typeface="Times New Roman" pitchFamily="18" charset="0"/>
                <a:cs typeface="Times New Roman" pitchFamily="18" charset="0"/>
              </a:rPr>
              <a:t>.</a:t>
            </a:r>
            <a:endParaRPr lang="ru-RU" dirty="0">
              <a:latin typeface="Times New Roman" pitchFamily="18" charset="0"/>
              <a:cs typeface="Times New Roman" pitchFamily="18" charset="0"/>
            </a:endParaRPr>
          </a:p>
          <a:p>
            <a:pPr algn="just"/>
            <a:r>
              <a:rPr lang="ru-RU" dirty="0">
                <a:latin typeface="Times New Roman" pitchFamily="18" charset="0"/>
                <a:cs typeface="Times New Roman" pitchFamily="18" charset="0"/>
              </a:rPr>
              <a:t>Мы не получили подтверждения рассасывания биодеградируемого винта </a:t>
            </a:r>
            <a:r>
              <a:rPr lang="ru-RU" dirty="0" smtClean="0">
                <a:latin typeface="Times New Roman" pitchFamily="18" charset="0"/>
                <a:cs typeface="Times New Roman" pitchFamily="18" charset="0"/>
              </a:rPr>
              <a:t>во время ревизионной артроскопии - даже </a:t>
            </a:r>
            <a:r>
              <a:rPr lang="ru-RU" dirty="0">
                <a:latin typeface="Times New Roman" pitchFamily="18" charset="0"/>
                <a:cs typeface="Times New Roman" pitchFamily="18" charset="0"/>
              </a:rPr>
              <a:t>при частичном его разрушении. После удаления винта – стенки костного канала повторяли рельеф резьбы винта. Канал не </a:t>
            </a:r>
            <a:r>
              <a:rPr lang="ru-RU" dirty="0" smtClean="0">
                <a:latin typeface="Times New Roman" pitchFamily="18" charset="0"/>
                <a:cs typeface="Times New Roman" pitchFamily="18" charset="0"/>
              </a:rPr>
              <a:t>заполнился </a:t>
            </a:r>
            <a:r>
              <a:rPr lang="ru-RU" dirty="0">
                <a:latin typeface="Times New Roman" pitchFamily="18" charset="0"/>
                <a:cs typeface="Times New Roman" pitchFamily="18" charset="0"/>
              </a:rPr>
              <a:t>костной тканью. Однако удалённый винт свою задачу выполнил. Миграция трансплантата не выявлена. </a:t>
            </a:r>
            <a:endParaRPr lang="ru-RU" dirty="0" smtClean="0">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После </a:t>
            </a:r>
            <a:r>
              <a:rPr lang="ru-RU" dirty="0">
                <a:latin typeface="Times New Roman" pitchFamily="18" charset="0"/>
                <a:cs typeface="Times New Roman" pitchFamily="18" charset="0"/>
              </a:rPr>
              <a:t>проведённой функциональной реабилитации пациент вернулся к занятиям горнолыжном спортом, хоккеем. </a:t>
            </a:r>
          </a:p>
          <a:p>
            <a:pPr algn="just">
              <a:buNone/>
            </a:pPr>
            <a:r>
              <a:rPr lang="ru-RU" b="1" i="1" dirty="0" smtClean="0">
                <a:latin typeface="Times New Roman" pitchFamily="18" charset="0"/>
                <a:cs typeface="Times New Roman" pitchFamily="18" charset="0"/>
              </a:rPr>
              <a:t>Выводы</a:t>
            </a:r>
            <a:r>
              <a:rPr lang="ru-RU" b="1" i="1" dirty="0">
                <a:latin typeface="Times New Roman" pitchFamily="18" charset="0"/>
                <a:cs typeface="Times New Roman" pitchFamily="18" charset="0"/>
              </a:rPr>
              <a:t>.</a:t>
            </a:r>
            <a:endParaRPr lang="ru-RU" dirty="0">
              <a:latin typeface="Times New Roman" pitchFamily="18" charset="0"/>
              <a:cs typeface="Times New Roman" pitchFamily="18" charset="0"/>
            </a:endParaRPr>
          </a:p>
          <a:p>
            <a:pPr algn="just"/>
            <a:r>
              <a:rPr lang="ru-RU" dirty="0">
                <a:latin typeface="Times New Roman" pitchFamily="18" charset="0"/>
                <a:cs typeface="Times New Roman" pitchFamily="18" charset="0"/>
              </a:rPr>
              <a:t>В  настоящее время мы перешли на фиксацию трансплантата ПКС титановыми винтами, что не противоречит Европейскому и Американскому протоколам операции. </a:t>
            </a:r>
            <a:r>
              <a:rPr lang="ru-RU" dirty="0" smtClean="0">
                <a:latin typeface="Times New Roman" pitchFamily="18" charset="0"/>
                <a:cs typeface="Times New Roman" pitchFamily="18" charset="0"/>
              </a:rPr>
              <a:t>По нашему опыту (клинические случаи) титановый </a:t>
            </a:r>
            <a:r>
              <a:rPr lang="ru-RU" dirty="0">
                <a:latin typeface="Times New Roman" pitchFamily="18" charset="0"/>
                <a:cs typeface="Times New Roman" pitchFamily="18" charset="0"/>
              </a:rPr>
              <a:t>винт всегда можно установить или удалить без опасений. Применение титановых винтов дешевле и убедительнее для пациента и страховых компаний.</a:t>
            </a:r>
          </a:p>
          <a:p>
            <a:pPr algn="just"/>
            <a:r>
              <a:rPr lang="ru-RU" dirty="0" smtClean="0">
                <a:latin typeface="Times New Roman" pitchFamily="18" charset="0"/>
                <a:cs typeface="Times New Roman" pitchFamily="18" charset="0"/>
              </a:rPr>
              <a:t>Активная, </a:t>
            </a:r>
            <a:r>
              <a:rPr lang="ru-RU" dirty="0">
                <a:latin typeface="Times New Roman" pitchFamily="18" charset="0"/>
                <a:cs typeface="Times New Roman" pitchFamily="18" charset="0"/>
              </a:rPr>
              <a:t>мотивированная </a:t>
            </a:r>
            <a:r>
              <a:rPr lang="ru-RU" dirty="0" smtClean="0">
                <a:latin typeface="Times New Roman" pitchFamily="18" charset="0"/>
                <a:cs typeface="Times New Roman" pitchFamily="18" charset="0"/>
              </a:rPr>
              <a:t>послеоперационная реабилитация позволяет достичь хороших функциональных результатов,  не смотря на технические трудности во время операции.</a:t>
            </a:r>
            <a:endParaRPr lang="ru-RU" dirty="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33</Words>
  <Application>Microsoft Office PowerPoint</Application>
  <PresentationFormat>Экран (4:3)</PresentationFormat>
  <Paragraphs>17</Paragraphs>
  <Slides>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vt:i4>
      </vt:variant>
    </vt:vector>
  </HeadingPairs>
  <TitlesOfParts>
    <vt:vector size="2" baseType="lpstr">
      <vt:lpstr>Тема Office</vt:lpstr>
      <vt:lpstr>Слайд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О.Н. Являнский</dc:creator>
  <cp:lastModifiedBy>О.Н. Являнский</cp:lastModifiedBy>
  <cp:revision>9</cp:revision>
  <dcterms:created xsi:type="dcterms:W3CDTF">2018-06-04T10:11:20Z</dcterms:created>
  <dcterms:modified xsi:type="dcterms:W3CDTF">2018-06-08T12:21:54Z</dcterms:modified>
</cp:coreProperties>
</file>