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>
      <p:cViewPr varScale="1">
        <p:scale>
          <a:sx n="74" d="100"/>
          <a:sy n="74" d="100"/>
        </p:scale>
        <p:origin x="3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13512-0C2B-4D3B-8872-925FD9A5099E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582BC-56FC-4C56-A8FD-AFE2B7878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1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1B6DD7B-63FD-4C19-A00E-FE259D690FB8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BA7790-6619-4795-BCBF-D2B6AB559036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DD7B-63FD-4C19-A00E-FE259D690FB8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7790-6619-4795-BCBF-D2B6AB55903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1B6DD7B-63FD-4C19-A00E-FE259D690FB8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CBA7790-6619-4795-BCBF-D2B6AB559036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DD7B-63FD-4C19-A00E-FE259D690FB8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BA7790-6619-4795-BCBF-D2B6AB55903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DD7B-63FD-4C19-A00E-FE259D690FB8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CBA7790-6619-4795-BCBF-D2B6AB55903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1B6DD7B-63FD-4C19-A00E-FE259D690FB8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BA7790-6619-4795-BCBF-D2B6AB55903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1B6DD7B-63FD-4C19-A00E-FE259D690FB8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BA7790-6619-4795-BCBF-D2B6AB55903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DD7B-63FD-4C19-A00E-FE259D690FB8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BA7790-6619-4795-BCBF-D2B6AB55903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DD7B-63FD-4C19-A00E-FE259D690FB8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BA7790-6619-4795-BCBF-D2B6AB55903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DD7B-63FD-4C19-A00E-FE259D690FB8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BA7790-6619-4795-BCBF-D2B6AB55903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1B6DD7B-63FD-4C19-A00E-FE259D690FB8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CBA7790-6619-4795-BCBF-D2B6AB55903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B6DD7B-63FD-4C19-A00E-FE259D690FB8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BA7790-6619-4795-BCBF-D2B6AB55903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Политравма. </a:t>
            </a:r>
            <a:br>
              <a:rPr lang="ru-RU" sz="5400" dirty="0" smtClean="0"/>
            </a:br>
            <a:r>
              <a:rPr lang="ru-RU" sz="5400" dirty="0" smtClean="0"/>
              <a:t>Как не убить желая спасти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ГБУ РО </a:t>
            </a:r>
            <a:r>
              <a:rPr lang="ru-RU" smtClean="0"/>
              <a:t>ОКБ </a:t>
            </a:r>
            <a:r>
              <a:rPr lang="ru-RU" smtClean="0"/>
              <a:t>ТЦПУ</a:t>
            </a:r>
            <a:r>
              <a:rPr lang="ru-RU" smtClean="0"/>
              <a:t> </a:t>
            </a:r>
            <a:r>
              <a:rPr lang="ru-RU" dirty="0" smtClean="0"/>
              <a:t>Карпунин А.Ю.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25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дыхательная недостаточность, патология определяющая исход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:\Федин\20141023_1402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18" r="8176" b="31984"/>
          <a:stretch/>
        </p:blipFill>
        <p:spPr bwMode="auto">
          <a:xfrm>
            <a:off x="2267744" y="1722160"/>
            <a:ext cx="4515335" cy="403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75856" y="2507300"/>
            <a:ext cx="2664296" cy="164536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TRALI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128" y="1520540"/>
            <a:ext cx="1682750" cy="98676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2924944"/>
            <a:ext cx="1682750" cy="11521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Ушиб легких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4289" y="3165906"/>
            <a:ext cx="1656184" cy="11521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Контузионный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пульмонит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4941168"/>
            <a:ext cx="2664296" cy="129614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Пневмоторакс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43991" y="4916938"/>
            <a:ext cx="1800200" cy="11521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8162715" cy="386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5" y="4116846"/>
            <a:ext cx="8568951" cy="261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4932040" y="4310164"/>
            <a:ext cx="1933631" cy="2234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752476"/>
            <a:ext cx="8782943" cy="2748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27584" y="450912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364421"/>
            <a:ext cx="2115365" cy="5027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Умножение 3"/>
          <p:cNvSpPr/>
          <p:nvPr/>
        </p:nvSpPr>
        <p:spPr>
          <a:xfrm>
            <a:off x="2267744" y="2708920"/>
            <a:ext cx="576064" cy="694754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9" y="4149080"/>
            <a:ext cx="4445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01" y="1541359"/>
            <a:ext cx="290851" cy="3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37" y="1860257"/>
            <a:ext cx="2921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476672"/>
            <a:ext cx="48245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Пациент, М 29 лет, ДТП – водитель мотоцикла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ТСТ. ЗТГК. З/перелом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– VIII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ребер слева. Ушиб легких. З/перелом мыщелков левой плечевой кости. З/перелом левой бедренной кости в с/3. Гемартроз левого коленного сустава. Разрыв крестообразной ставки. О/перелом обеих костей левой голени в с/3. Травматический шок. Правосторонний пневмоторакс.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Осложнения: постгеморрагическая анемия тяжелой степени. Острый респираторный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–синдром взрослых. Острая почечная недостаточность. Острый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флегманозный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холецистит. Тяжелый сепсис.  Полисерозит.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Иммобилизационный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синдром.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един\20141023_140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2062" y="3251262"/>
            <a:ext cx="4507574" cy="251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Федин\20141023_140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39764" y="9976"/>
            <a:ext cx="4480495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Федин\20141023_140121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50439" y="3237218"/>
            <a:ext cx="4480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52" r="10712"/>
          <a:stretch/>
        </p:blipFill>
        <p:spPr bwMode="auto">
          <a:xfrm rot="5400000">
            <a:off x="2752488" y="2454932"/>
            <a:ext cx="3527137" cy="387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69" y="116632"/>
            <a:ext cx="2310083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 – 29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SOFA – 11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APACHE II – 19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смерти -58,4%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0259" y="9976"/>
            <a:ext cx="2223741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&lt;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нормы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 раз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PaCO2 &gt;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в 3 раза (96 мм.рт.ст.)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242" y="116632"/>
            <a:ext cx="7704856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как лучше, а получилось как всегда</a:t>
            </a:r>
          </a:p>
          <a:p>
            <a:pPr algn="r"/>
            <a:r>
              <a:rPr lang="ru-RU" dirty="0" smtClean="0"/>
              <a:t>В.С. Черномырдин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74882" y="159396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Госпитальный этап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травмцентре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2-го уровня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548067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Объем, состав, сроки оказанной медицинской помощи: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Доставлен в течении 30 минут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ПХО ран, скелетное вытяжение, дренирование плевральной полости.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Медикаментозная терапия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Абактал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амоксиклав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линкомицин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этамзилат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эссенциале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перфторан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аналгоседация,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миорелаксанты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церепро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гордокс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нейрокс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тиамин, пиридоксин,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цианкоболамин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кальция хлорид, эуфиллин, фуросемид,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дротаверин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глицерин,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ранитидин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дексаметазон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клексан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Инфузионная терапия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раствор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Рингера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раствор глюкозы 5%</a:t>
            </a:r>
          </a:p>
          <a:p>
            <a:pPr marL="285750" indent="-285750">
              <a:buFontTx/>
              <a:buChar char="-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Нутритивная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нет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Респираторная поддержка: ИВЛ со 2 – х суток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диагностика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 динамике), УЗИ (в динамике), ЭКГ,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ЭХО –ЭС , хирург, травматолог, невролог, окулист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диагностика: ОАК, ОАМ, Б/х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RW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02128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«Чего же боле»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кровопотери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276872"/>
            <a:ext cx="6303164" cy="35086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(г/л):         141- 84 – 88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39,7 – 23,8 – 26,4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Эр. (10х12):  4,33 – 2,64 – 2,83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Тромбоциты: 258 – 444 - 188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сутки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снижение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70 г/л!!!!!!!!!!!!!!!!!!!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(трансфузия эр.массы  - 2 377 мл)</a:t>
            </a:r>
            <a:endParaRPr lang="ru-RU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3545887" y="3337620"/>
            <a:ext cx="468051" cy="2016225"/>
          </a:xfrm>
          <a:prstGeom prst="leftBrace">
            <a:avLst>
              <a:gd name="adj1" fmla="val 8333"/>
              <a:gd name="adj2" fmla="val 4941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73896" y="2348009"/>
            <a:ext cx="648072" cy="5040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280223" y="2600037"/>
            <a:ext cx="1619672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2000 – 2500 мл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Гемостаза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8208912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состояния системы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коагуляционного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гемостаза не приведены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780928"/>
            <a:ext cx="820891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Трансфузия 5760 мл СЗП при отсутствии клинико-лабораторных  данных развития ДВС синдрома.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27168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паренхиматозного органа –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НЕТ!!!!!!!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магистрального сосуда –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НЕТ!!!!!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Массивное повреждение мягких тканей –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!!!!!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5589240"/>
            <a:ext cx="842493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????????Зачем??????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992888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Геморрагический шок – это «объемная скорость» кровопотери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680863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скорости кровопотери: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наружнего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кровотечения (палец, жгут, зажим, давящая повязка,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ТУРНИКЕТ -  класс 1В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внутреннего кровотечения («порядок бьет класс»,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damage control)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Ингибирование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фибринолиза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ТРАНЕКСАМ – класс 1А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уровня кальция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 плазменных факторов свертывания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Протромплекс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криоприципитат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СЗП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доза – на 4 пациента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ГБУ РО «ОКБ»)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971515" y="1680863"/>
            <a:ext cx="1097868" cy="460851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0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200" y="5517232"/>
            <a:ext cx="820891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кровопотеря - всегда ли нужна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ЭРМасса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объема кровопотери: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нормоволемическая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гемодилюция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емкостных сосудов нижних конечностей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методики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реинфузии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эритроцитарной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взвеси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CellSever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трансфузия донорской ЭРМассы – после контроля кровотечения!!!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869160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Трансфузия донорской ЭРМассы в период шока – это терапия отчаянья </a:t>
            </a:r>
            <a:r>
              <a:rPr lang="ru-RU" dirty="0" smtClean="0"/>
              <a:t>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2892718"/>
            <a:ext cx="1224136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331640" y="3415938"/>
            <a:ext cx="2448272" cy="3010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3789040"/>
            <a:ext cx="2448272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Тканевая гипоперфузия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>
            <a:off x="4391980" y="3415938"/>
            <a:ext cx="0" cy="373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9832" y="3789040"/>
            <a:ext cx="2664296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Капилляростаз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50880">
            <a:off x="5000774" y="3322220"/>
            <a:ext cx="25479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74742" y="3789040"/>
            <a:ext cx="2736304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Сладжирование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эритроцитов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0697" y="3848988"/>
            <a:ext cx="246039" cy="6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35" y="4008203"/>
            <a:ext cx="622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2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1-го госпитального этапа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к/д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Необоснованное избыточное применение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трансфузионных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 (8500 мл в течении первых суток)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Неадекватная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антифибринолитическая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этамзилат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 не обладает доказанными эффектами на систему гемостаза).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Транексамовая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1000 мг болюс – 1000 мг в последующие 3 часа.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рекомендации Европейского общества интенсивной терапии 2014 г.)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противошоковой терапии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гипосмолярных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растворов (раствор глюкозы 5%, раствор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Рингера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 интенсивной терапии вазопрессорной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кардиотонической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поддержки при травматическом шоке, сопровождаемым артериальной гипотензией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контроля системы гемостаза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адекватной нутритивной поддержки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ГОЛОДАЛ!!!!!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антикоагуляционная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при развитии ОРДС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Клексан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0,2 мл !!!!!!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513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1896</TotalTime>
  <Words>660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Tw Cen MT</vt:lpstr>
      <vt:lpstr>Wingdings</vt:lpstr>
      <vt:lpstr>Wingdings 2</vt:lpstr>
      <vt:lpstr>Обычная</vt:lpstr>
      <vt:lpstr>Политравма.  Как не убить желая спасти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Гемостаза</vt:lpstr>
      <vt:lpstr>Презентация PowerPoint</vt:lpstr>
      <vt:lpstr>Презентация PowerPoint</vt:lpstr>
      <vt:lpstr>Ошибки 1-го госпитального этапа 9 к/д</vt:lpstr>
      <vt:lpstr>Острая дыхательная недостаточность, патология определяющая исход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Интенсивная Терапия сочетанной травмы на Догоспитальном этапе</dc:title>
  <dc:creator>Андрей</dc:creator>
  <cp:lastModifiedBy>Андрей Карпунин</cp:lastModifiedBy>
  <cp:revision>66</cp:revision>
  <dcterms:created xsi:type="dcterms:W3CDTF">2013-11-13T14:01:55Z</dcterms:created>
  <dcterms:modified xsi:type="dcterms:W3CDTF">2018-05-31T22:02:31Z</dcterms:modified>
</cp:coreProperties>
</file>