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0"/>
  </p:notesMasterIdLst>
  <p:sldIdLst>
    <p:sldId id="274" r:id="rId2"/>
    <p:sldId id="325" r:id="rId3"/>
    <p:sldId id="326" r:id="rId4"/>
    <p:sldId id="338" r:id="rId5"/>
    <p:sldId id="327" r:id="rId6"/>
    <p:sldId id="339" r:id="rId7"/>
    <p:sldId id="337" r:id="rId8"/>
    <p:sldId id="328" r:id="rId9"/>
    <p:sldId id="329" r:id="rId10"/>
    <p:sldId id="340" r:id="rId11"/>
    <p:sldId id="330" r:id="rId12"/>
    <p:sldId id="331" r:id="rId13"/>
    <p:sldId id="336" r:id="rId14"/>
    <p:sldId id="332" r:id="rId15"/>
    <p:sldId id="341" r:id="rId16"/>
    <p:sldId id="334" r:id="rId17"/>
    <p:sldId id="335" r:id="rId18"/>
    <p:sldId id="265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9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D587009A-84F9-4DF0-A22E-E3D8945AEEF0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E75554D-F4A2-47DD-86CC-C5BB0882AE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Закрытая ротационно-нестабильная травма таза. Перелом боковой массы крестца справа (</a:t>
            </a:r>
            <a:r>
              <a:rPr lang="en-US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Denis I</a:t>
            </a:r>
            <a:r>
              <a:rPr lang="ru-RU" smtClean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). Перелом лонной и седалищных костей справа. Перелом седалищной кости слева.</a:t>
            </a:r>
            <a:endParaRPr lang="ru-RU" smtClean="0">
              <a:ea typeface="Times New Roman" pitchFamily="18" charset="0"/>
              <a:cs typeface="Arial" charset="0"/>
            </a:endParaRPr>
          </a:p>
        </p:txBody>
      </p:sp>
      <p:sp>
        <p:nvSpPr>
          <p:cNvPr id="2355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AC4694C-0563-40E0-BDB5-CE8FB8F31BC5}" type="slidenum">
              <a:rPr lang="ru-RU" sz="1200" b="0">
                <a:latin typeface="+mn-lt"/>
              </a:rPr>
              <a:pPr algn="r">
                <a:defRPr/>
              </a:pPr>
              <a:t>2</a:t>
            </a:fld>
            <a:endParaRPr lang="ru-RU" sz="1200" b="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756B3-10D6-47F2-B3F3-60CC576444B1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A98DB-02CC-4C33-9226-74EA58A053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41E7E-9B1C-439C-9587-70E7FF5B7B91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6D370-EFAD-4ABD-8582-8FC3096A2B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A0E9D-1686-4819-85C2-DFF927627971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8B511-7528-4ABE-A8E7-0B9C1DB0EA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43180-FE71-4DDB-8736-B1F18E1860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0DC6-0ECD-417F-BBD8-72D373D18FA4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A2D35-8A4F-4233-B0F5-C8ACFF9D22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21703-6EF5-4C72-BBC3-D05A8B0ADC38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D1B6-8C26-497F-9706-5E1CFFA47D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006A0-06FB-4FE2-B750-5FB747D968B3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FD44-6669-47DF-B38F-8EEEDC656E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1CE7F-657D-4DB3-B42E-F1DB1CE20DA1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4D8BA-C273-48F7-B092-7DBC3C546E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405D-DADB-4945-B03C-5C07AC447592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0C26-23FD-4CAC-8479-2787F45628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B9348-4945-4222-9E7A-4514ACBE66C3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9BBB4-90B4-4F5E-ABE3-B8430B9D85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C5C1-CDC4-4E07-8775-8AFE6ADBD84F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DC7AB-1D64-4E93-888E-2972C5E081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8367-32AF-4C88-9F73-F00D254103A3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1260-886C-4BA0-8B6F-A7A93F21F7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alpha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9217E3-945E-4B87-9223-96C9D9C473E4}" type="datetimeFigureOut">
              <a:rPr lang="ru-RU"/>
              <a:pPr>
                <a:defRPr/>
              </a:pPr>
              <a:t>30.05.2018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6EF7A1-0344-48B9-9B5A-A54DC9F131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187450" y="2708275"/>
            <a:ext cx="6913563" cy="503238"/>
          </a:xfrm>
        </p:spPr>
        <p:txBody>
          <a:bodyPr/>
          <a:lstStyle/>
          <a:p>
            <a:pPr marL="44450" algn="ctr" eaLnBrk="1" hangingPunct="1"/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ГБУЗ «ЕЛИЗАВЕТИНСКАЯ БОЛЬНИЦА»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Санкт-Петербургский Государственный Университет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smtClean="0">
              <a:solidFill>
                <a:schemeClr val="tx1"/>
              </a:solidFill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611188" y="2852738"/>
            <a:ext cx="8093075" cy="4479925"/>
          </a:xfrm>
        </p:spPr>
        <p:txBody>
          <a:bodyPr/>
          <a:lstStyle/>
          <a:p>
            <a:pPr marL="4445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b="1" smtClean="0"/>
              <a:t>Ближайший результат лечения пациента с множественной травмой конечности и массивным циркулярным повреждением мягкотканного компонента предплечья</a:t>
            </a:r>
            <a:endParaRPr lang="ru-RU" sz="2800" smtClean="0"/>
          </a:p>
          <a:p>
            <a:pPr marL="44450" indent="0"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mtClean="0">
              <a:solidFill>
                <a:srgbClr val="FF0000"/>
              </a:solidFill>
            </a:endParaRPr>
          </a:p>
          <a:p>
            <a:pPr marL="44450" indent="0"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mtClean="0">
              <a:solidFill>
                <a:srgbClr val="FF0000"/>
              </a:solidFill>
            </a:endParaRPr>
          </a:p>
          <a:p>
            <a:pPr marL="4445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>
                <a:solidFill>
                  <a:srgbClr val="FF0000"/>
                </a:solidFill>
              </a:rPr>
              <a:t>Ганин В. Н., Конарев А.М., Могилевский П. В., Санкин А.В.</a:t>
            </a:r>
          </a:p>
          <a:p>
            <a:pPr marL="4445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marL="4445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chemeClr val="tx2"/>
                </a:solidFill>
              </a:rPr>
              <a:t>Санкт-Петербург</a:t>
            </a:r>
          </a:p>
          <a:p>
            <a:pPr marL="4445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200" smtClean="0">
                <a:solidFill>
                  <a:schemeClr val="tx2"/>
                </a:solidFill>
              </a:rPr>
              <a:t>2018</a:t>
            </a:r>
          </a:p>
          <a:p>
            <a:pPr marL="44450" indent="0"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200" smtClean="0"/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404813"/>
            <a:ext cx="125888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650" y="404813"/>
            <a:ext cx="140335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404813"/>
            <a:ext cx="59055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971550" y="692150"/>
            <a:ext cx="7315200" cy="1154113"/>
          </a:xfrm>
        </p:spPr>
        <p:txBody>
          <a:bodyPr/>
          <a:lstStyle/>
          <a:p>
            <a:r>
              <a:rPr lang="ru-RU" sz="2800" smtClean="0"/>
              <a:t>Тактика ведения отслоенного лоскута в ближайшем послеоперационном периоде?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 Перевязки со сменой асептических повязок</a:t>
            </a:r>
          </a:p>
          <a:p>
            <a:r>
              <a:rPr lang="ru-RU" smtClean="0"/>
              <a:t>2. Повязка с отрицательным давлением</a:t>
            </a:r>
          </a:p>
          <a:p>
            <a:r>
              <a:rPr lang="ru-RU" smtClean="0"/>
              <a:t>3. Открытое ведение лоскута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827088" y="188913"/>
            <a:ext cx="7200900" cy="647700"/>
          </a:xfrm>
        </p:spPr>
        <p:txBody>
          <a:bodyPr/>
          <a:lstStyle/>
          <a:p>
            <a:pPr algn="ctr" eaLnBrk="1" hangingPunct="1"/>
            <a:r>
              <a:rPr lang="ru-RU" sz="3600" smtClean="0"/>
              <a:t>10-е сутки</a:t>
            </a:r>
          </a:p>
        </p:txBody>
      </p:sp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981075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573463"/>
            <a:ext cx="56880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596063" cy="938212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Этапный остеосинтез перелома плеча на 10е сутки после травмы</a:t>
            </a:r>
          </a:p>
        </p:txBody>
      </p:sp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2906713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484313"/>
            <a:ext cx="2243138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557338"/>
            <a:ext cx="26781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315200" cy="1154112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Этапный остеосинтез переломов костей предплечья на 10е сутки после травмы</a:t>
            </a:r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484313"/>
            <a:ext cx="2365375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57338"/>
            <a:ext cx="27844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468313" y="333375"/>
            <a:ext cx="7258050" cy="709613"/>
          </a:xfrm>
        </p:spPr>
        <p:txBody>
          <a:bodyPr/>
          <a:lstStyle/>
          <a:p>
            <a:pPr algn="ctr" eaLnBrk="1" hangingPunct="1"/>
            <a:r>
              <a:rPr lang="ru-RU" smtClean="0"/>
              <a:t>30 суток с момента травмы</a:t>
            </a: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341438"/>
            <a:ext cx="3389312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12875"/>
            <a:ext cx="2797175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827088" y="620713"/>
            <a:ext cx="7129462" cy="1079500"/>
          </a:xfrm>
        </p:spPr>
        <p:txBody>
          <a:bodyPr/>
          <a:lstStyle/>
          <a:p>
            <a:r>
              <a:rPr lang="ru-RU" sz="3200" smtClean="0"/>
              <a:t>Тактика лечения при отторжении лоскута?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468313" y="2205038"/>
            <a:ext cx="5111750" cy="2808287"/>
          </a:xfrm>
        </p:spPr>
        <p:txBody>
          <a:bodyPr/>
          <a:lstStyle/>
          <a:p>
            <a:r>
              <a:rPr lang="ru-RU" smtClean="0"/>
              <a:t>1. ВХО раны, кожная пластика по Лимберг</a:t>
            </a:r>
          </a:p>
          <a:p>
            <a:r>
              <a:rPr lang="ru-RU" smtClean="0"/>
              <a:t>2. Пересадка свободного расщепленного кожного лоскута</a:t>
            </a:r>
          </a:p>
          <a:p>
            <a:r>
              <a:rPr lang="ru-RU" smtClean="0"/>
              <a:t>3. Пластика перемещенным кожным лоскутом на ножке</a:t>
            </a:r>
          </a:p>
          <a:p>
            <a:endParaRPr lang="ru-RU" smtClean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628775"/>
            <a:ext cx="1727200" cy="447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7315200" cy="1154113"/>
          </a:xfrm>
        </p:spPr>
        <p:txBody>
          <a:bodyPr/>
          <a:lstStyle/>
          <a:p>
            <a:pPr algn="ctr" eaLnBrk="1" hangingPunct="1"/>
            <a:r>
              <a:rPr lang="ru-RU" sz="2400" smtClean="0">
                <a:cs typeface="Arial" charset="0"/>
              </a:rPr>
              <a:t>Свободная аутодермопластика расщепленным кожным лоскутом (34 сутки)</a:t>
            </a:r>
            <a:endParaRPr lang="ru-RU" sz="2400" smtClean="0"/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0613" y="1412875"/>
            <a:ext cx="45370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315200" cy="1154112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Выписан из отделения через 54 дня с полным восстановлением функции конечности</a:t>
            </a:r>
          </a:p>
        </p:txBody>
      </p:sp>
      <p:pic>
        <p:nvPicPr>
          <p:cNvPr id="32771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557338"/>
            <a:ext cx="32607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557338"/>
            <a:ext cx="2395538" cy="5084762"/>
          </a:xfrm>
          <a:prstGeom prst="rect">
            <a:avLst/>
          </a:prstGeom>
          <a:noFill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557338"/>
            <a:ext cx="2463800" cy="504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704850" y="142875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smtClean="0"/>
              <a:t>Благодарю за внимание</a:t>
            </a:r>
          </a:p>
        </p:txBody>
      </p:sp>
      <p:pic>
        <p:nvPicPr>
          <p:cNvPr id="33794" name="Picture 5" descr="C:\Users\вит\Desktop\57_bi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700213"/>
            <a:ext cx="6667500" cy="4713287"/>
          </a:xfrm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7"/>
          <p:cNvSpPr txBox="1">
            <a:spLocks noChangeArrowheads="1"/>
          </p:cNvSpPr>
          <p:nvPr/>
        </p:nvSpPr>
        <p:spPr bwMode="auto">
          <a:xfrm>
            <a:off x="250825" y="692150"/>
            <a:ext cx="86407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2800">
                <a:solidFill>
                  <a:srgbClr val="C00000"/>
                </a:solidFill>
                <a:latin typeface="Times New Roman" pitchFamily="18" charset="0"/>
              </a:rPr>
              <a:t>Клинический пример:</a:t>
            </a:r>
            <a:endParaRPr lang="ru-RU" sz="2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386" name="Rectangle 6"/>
          <p:cNvSpPr>
            <a:spLocks noGrp="1"/>
          </p:cNvSpPr>
          <p:nvPr>
            <p:ph type="subTitle" idx="1"/>
          </p:nvPr>
        </p:nvSpPr>
        <p:spPr>
          <a:xfrm>
            <a:off x="468313" y="1484313"/>
            <a:ext cx="8351837" cy="4465637"/>
          </a:xfrm>
        </p:spPr>
        <p:txBody>
          <a:bodyPr/>
          <a:lstStyle/>
          <a:p>
            <a:pPr marL="46038" algn="ctr" eaLnBrk="1" hangingPunct="1"/>
            <a:r>
              <a:rPr lang="ru-RU" sz="2400" smtClean="0"/>
              <a:t>Пострадавший: Мужчина, 57 лет. </a:t>
            </a:r>
          </a:p>
          <a:p>
            <a:pPr marL="46038" algn="ctr" eaLnBrk="1" hangingPunct="1"/>
            <a:r>
              <a:rPr lang="ru-RU" sz="2400" smtClean="0"/>
              <a:t>Обстоятельства травмы: падение на правую верхнюю конечность противовеса пассажирского лифта.</a:t>
            </a:r>
          </a:p>
          <a:p>
            <a:pPr marL="46038" algn="ctr" eaLnBrk="1" hangingPunct="1"/>
            <a:r>
              <a:rPr lang="ru-RU" sz="2400" smtClean="0">
                <a:solidFill>
                  <a:srgbClr val="FF0000"/>
                </a:solidFill>
              </a:rPr>
              <a:t>Диагноз:</a:t>
            </a:r>
            <a:r>
              <a:rPr lang="ru-RU" sz="2000" smtClean="0"/>
              <a:t> Множественная открытая травма конечностей. Открытый (Густило 3а) перелом правой плечевой кости в нижней трети. Рваные раны нижней трети правого плеча. Открытый (Густило 3В) оскольчатый фрагментарный перелом костей правого предплечья в средней и нижней трети с повреждением мышц. Множественные рваные раны правого предплечья. Обширная циркулярная отслойка кожи и подкожной клетчатки правого предплечья. Шок 1 ст.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4205287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509713"/>
            <a:ext cx="27797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076700"/>
            <a:ext cx="43291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>
          <a:xfrm>
            <a:off x="827088" y="223838"/>
            <a:ext cx="7345362" cy="1009650"/>
          </a:xfrm>
        </p:spPr>
        <p:txBody>
          <a:bodyPr/>
          <a:lstStyle/>
          <a:p>
            <a:pPr algn="ctr" eaLnBrk="1" hangingPunct="1"/>
            <a:r>
              <a:rPr lang="ru-RU" sz="2400" smtClean="0"/>
              <a:t>Пострадавший при поступлении в противошоковую операционную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900113" y="260350"/>
            <a:ext cx="7315200" cy="1154113"/>
          </a:xfrm>
        </p:spPr>
        <p:txBody>
          <a:bodyPr/>
          <a:lstStyle/>
          <a:p>
            <a:r>
              <a:rPr lang="ru-RU" smtClean="0"/>
              <a:t>Ваши действия?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 Ампутация верхней конечности</a:t>
            </a:r>
          </a:p>
          <a:p>
            <a:r>
              <a:rPr lang="ru-RU" smtClean="0"/>
              <a:t>2. Кожная пластика по Красовитову, стабилизация переломов</a:t>
            </a:r>
          </a:p>
          <a:p>
            <a:r>
              <a:rPr lang="ru-RU" smtClean="0"/>
              <a:t>3. ПХО ран, стабилизация переломов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3" y="2636838"/>
            <a:ext cx="47529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700213"/>
            <a:ext cx="2708275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1619250" y="476250"/>
            <a:ext cx="6034088" cy="854075"/>
          </a:xfrm>
        </p:spPr>
        <p:txBody>
          <a:bodyPr/>
          <a:lstStyle/>
          <a:p>
            <a:pPr algn="ctr" eaLnBrk="1" hangingPunct="1"/>
            <a:r>
              <a:rPr lang="ru-RU" sz="2000" smtClean="0"/>
              <a:t>Кожный лоскут удален. Выполнен интрамедулярный остеосинтез переломов костей предплечья спицами Киршнера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971550" y="0"/>
            <a:ext cx="7315200" cy="1154113"/>
          </a:xfrm>
        </p:spPr>
        <p:txBody>
          <a:bodyPr/>
          <a:lstStyle/>
          <a:p>
            <a:r>
              <a:rPr lang="ru-RU" smtClean="0"/>
              <a:t>Фиксация переломов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900113" y="2492375"/>
            <a:ext cx="7315200" cy="3538538"/>
          </a:xfrm>
        </p:spPr>
        <p:txBody>
          <a:bodyPr/>
          <a:lstStyle/>
          <a:p>
            <a:r>
              <a:rPr lang="ru-RU" smtClean="0"/>
              <a:t>1. Погружной остеосинтез переломов плеча и предплечья</a:t>
            </a:r>
          </a:p>
          <a:p>
            <a:r>
              <a:rPr lang="ru-RU" smtClean="0"/>
              <a:t>2. Гипсовая иммобилизация</a:t>
            </a:r>
          </a:p>
          <a:p>
            <a:r>
              <a:rPr lang="ru-RU" smtClean="0"/>
              <a:t>3. ВЧКДО АВФ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611188" y="5157788"/>
            <a:ext cx="7315200" cy="1008062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За неимением дерматома и  перфоратора, кожный лоскут выделен и обработан вручную. Удалена подкожная жировая клетчатка, кожный лоскут растянут и перфорирован.</a:t>
            </a:r>
            <a:br>
              <a:rPr lang="ru-RU" sz="2800" smtClean="0"/>
            </a:br>
            <a:r>
              <a:rPr lang="ru-RU" sz="2800" smtClean="0"/>
              <a:t>Это повлияло на длительность операции и косметический результат. </a:t>
            </a:r>
            <a:br>
              <a:rPr lang="ru-RU" sz="2800" smtClean="0"/>
            </a:br>
            <a:r>
              <a:rPr lang="ru-RU" sz="2800" smtClean="0">
                <a:solidFill>
                  <a:srgbClr val="FF0000"/>
                </a:solidFill>
              </a:rPr>
              <a:t>На слайде:</a:t>
            </a:r>
            <a:r>
              <a:rPr lang="ru-RU" sz="2800" smtClean="0"/>
              <a:t> Конечность пострадавшего после укрытия раны кожным лоскутом по Красовитову и стабилизации правой верхней конечности комбинированным спицестержневым аппаратом внешней фиксации</a:t>
            </a:r>
            <a:r>
              <a:rPr lang="ru-RU" sz="2000" smtClean="0"/>
              <a:t>.</a:t>
            </a:r>
            <a:endParaRPr lang="ru-RU" smtClean="0"/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8913"/>
            <a:ext cx="54721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8638"/>
            <a:ext cx="4611688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7563"/>
            <a:ext cx="4356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2088" y="404813"/>
            <a:ext cx="133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971550" y="0"/>
            <a:ext cx="7315200" cy="649288"/>
          </a:xfrm>
        </p:spPr>
        <p:txBody>
          <a:bodyPr/>
          <a:lstStyle/>
          <a:p>
            <a:pPr algn="ctr" eaLnBrk="1" hangingPunct="1"/>
            <a:r>
              <a:rPr lang="ru-RU" sz="3600" smtClean="0"/>
              <a:t>1-е сутки в реанимации</a:t>
            </a:r>
          </a:p>
        </p:txBody>
      </p:sp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908050"/>
            <a:ext cx="385445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08050"/>
            <a:ext cx="3168650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2145</TotalTime>
  <Words>324</Words>
  <Application>Microsoft Office PowerPoint</Application>
  <PresentationFormat>Экран (4:3)</PresentationFormat>
  <Paragraphs>41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Wingdings</vt:lpstr>
      <vt:lpstr>Calibri</vt:lpstr>
      <vt:lpstr>Times New Roman</vt:lpstr>
      <vt:lpstr>Перспектива</vt:lpstr>
      <vt:lpstr>Перспектива</vt:lpstr>
      <vt:lpstr>  ГБУЗ «ЕЛИЗАВЕТИНСКАЯ БОЛЬНИЦА» Санкт-Петербургский Государственный Университет  </vt:lpstr>
      <vt:lpstr>Слайд 2</vt:lpstr>
      <vt:lpstr>Пострадавший при поступлении в противошоковую операционную</vt:lpstr>
      <vt:lpstr>Ваши действия?</vt:lpstr>
      <vt:lpstr>Кожный лоскут удален. Выполнен интрамедулярный остеосинтез переломов костей предплечья спицами Киршнера</vt:lpstr>
      <vt:lpstr>Фиксация переломов</vt:lpstr>
      <vt:lpstr>За неимением дерматома и  перфоратора, кожный лоскут выделен и обработан вручную. Удалена подкожная жировая клетчатка, кожный лоскут растянут и перфорирован. Это повлияло на длительность операции и косметический результат.  На слайде: Конечность пострадавшего после укрытия раны кожным лоскутом по Красовитову и стабилизации правой верхней конечности комбинированным спицестержневым аппаратом внешней фиксации.</vt:lpstr>
      <vt:lpstr>Слайд 8</vt:lpstr>
      <vt:lpstr>1-е сутки в реанимации</vt:lpstr>
      <vt:lpstr>Тактика ведения отслоенного лоскута в ближайшем послеоперационном периоде?</vt:lpstr>
      <vt:lpstr>10-е сутки</vt:lpstr>
      <vt:lpstr>Этапный остеосинтез перелома плеча на 10е сутки после травмы</vt:lpstr>
      <vt:lpstr>Этапный остеосинтез переломов костей предплечья на 10е сутки после травмы</vt:lpstr>
      <vt:lpstr>30 суток с момента травмы</vt:lpstr>
      <vt:lpstr>Тактика лечения при отторжении лоскута?</vt:lpstr>
      <vt:lpstr>Свободная аутодермопластика расщепленным кожным лоскутом (34 сутки)</vt:lpstr>
      <vt:lpstr>Выписан из отделения через 54 дня с полным восстановлением функции конечности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Art</cp:lastModifiedBy>
  <cp:revision>59</cp:revision>
  <dcterms:created xsi:type="dcterms:W3CDTF">2016-11-03T13:46:24Z</dcterms:created>
  <dcterms:modified xsi:type="dcterms:W3CDTF">2018-05-30T13:29:20Z</dcterms:modified>
</cp:coreProperties>
</file>