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3gp" ContentType="video/3gpp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1" r:id="rId2"/>
    <p:sldId id="291" r:id="rId3"/>
    <p:sldId id="272" r:id="rId4"/>
    <p:sldId id="273" r:id="rId5"/>
    <p:sldId id="286" r:id="rId6"/>
    <p:sldId id="274" r:id="rId7"/>
    <p:sldId id="275" r:id="rId8"/>
    <p:sldId id="276" r:id="rId9"/>
    <p:sldId id="289" r:id="rId10"/>
    <p:sldId id="277" r:id="rId11"/>
    <p:sldId id="278" r:id="rId12"/>
    <p:sldId id="279" r:id="rId13"/>
    <p:sldId id="280" r:id="rId14"/>
    <p:sldId id="281" r:id="rId15"/>
    <p:sldId id="284" r:id="rId16"/>
    <p:sldId id="288" r:id="rId17"/>
    <p:sldId id="283" r:id="rId18"/>
    <p:sldId id="282" r:id="rId19"/>
    <p:sldId id="287" r:id="rId20"/>
    <p:sldId id="290" r:id="rId21"/>
    <p:sldId id="25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282"/>
    <a:srgbClr val="13B2BA"/>
    <a:srgbClr val="3DC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AA0A7-D8BD-4D84-BCB1-F0F990DB583C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E2DBC-1C0F-4BC6-9206-339ED908A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31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476A8A-953E-42DC-934F-CCB427C91E9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0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476A8A-953E-42DC-934F-CCB427C91E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1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85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1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4E0F5-873F-450F-8071-9BBE07F4E7F5}" type="datetimeFigureOut">
              <a:rPr lang="en-US"/>
              <a:pPr>
                <a:defRPr/>
              </a:pPr>
              <a:t>6/29/2018</a:t>
            </a:fld>
            <a:endParaRPr lang="en-US"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0227B-13AF-4A77-B51F-B66FA9696A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6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5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440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0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4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3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92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1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6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C48E-AD59-44C4-B5B1-67B25ED3D00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E645-FAEC-4148-8377-603C59265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2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 flipV="1">
            <a:off x="13497636" y="2388357"/>
            <a:ext cx="109182" cy="6823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24430" y="172644"/>
            <a:ext cx="109182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757" y="814496"/>
            <a:ext cx="817205" cy="981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0606" y="4317780"/>
            <a:ext cx="4942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2B42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Сухарев Александр Александрович</a:t>
            </a:r>
            <a:endParaRPr lang="ru-RU" sz="2000" b="1" dirty="0">
              <a:solidFill>
                <a:srgbClr val="2B428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rgbClr val="2B42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Минск, Беларусь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9551221" y="280633"/>
            <a:ext cx="2520279" cy="69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</a:rPr>
              <a:t>432 ГВКМЦ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</a:rPr>
              <a:t>ВС РБ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Segoe UI Light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10271302" y="1809818"/>
            <a:ext cx="1080119" cy="41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Segoe UI Light" pitchFamily="34" charset="0"/>
              </a:rPr>
              <a:t>2 ТО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Segoe UI Ligh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0606" y="2886619"/>
            <a:ext cx="61004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Сухожильно-мышечная</a:t>
            </a:r>
            <a:br>
              <a:rPr lang="ru-RU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транспозиция при невропатии малоберцового нерва</a:t>
            </a:r>
            <a:endParaRPr lang="ru-RU" sz="32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88" y="280633"/>
            <a:ext cx="5277272" cy="66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71870" y="2060849"/>
            <a:ext cx="1071053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ТРАНСПОЗИЦИЯ СУХОЖИЛИЯ ЗАДНЕЙ БОЛЬШЕБЕРЦОВОЙ МЫШЦЫ </a:t>
            </a: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ПЕРЕДНИЙ ОТДЕЛ СТОПЫ </a:t>
            </a: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ТРЕХТОЧЕЧНОЙ ФИКСАЦИЕЙ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1974062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Операция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 flipH="1">
            <a:off x="14748792" y="1600202"/>
            <a:ext cx="72008" cy="1006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9" b="97393" l="741" r="98704">
                        <a14:foregroundMark x1="7037" y1="6145" x2="50000" y2="89385"/>
                        <a14:foregroundMark x1="11111" y1="34451" x2="14444" y2="9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94" y="2702389"/>
            <a:ext cx="2852760" cy="28369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" b="99211" l="3560" r="89968">
                        <a14:foregroundMark x1="34951" y1="4416" x2="69256" y2="91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82" y="2428655"/>
            <a:ext cx="1649483" cy="338437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5" b="98397" l="1835" r="98716">
                        <a14:foregroundMark x1="91743" y1="5611" x2="41284" y2="89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702389"/>
            <a:ext cx="3137357" cy="28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4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536" y="-10285"/>
            <a:ext cx="8229600" cy="1143000"/>
          </a:xfrm>
        </p:spPr>
        <p:txBody>
          <a:bodyPr anchor="t"/>
          <a:lstStyle/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Операция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 flipH="1">
            <a:off x="14748792" y="1600202"/>
            <a:ext cx="72008" cy="1006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36" l="24454" r="82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3" y="258636"/>
            <a:ext cx="5232843" cy="6626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14" y="273228"/>
            <a:ext cx="5277272" cy="662674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2927648" y="1375227"/>
            <a:ext cx="1906014" cy="6500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7176122" y="1342329"/>
            <a:ext cx="1574309" cy="8621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071664" y="2672783"/>
            <a:ext cx="1761998" cy="3748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7249807" y="2663403"/>
            <a:ext cx="1688168" cy="9231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647728" y="3429000"/>
            <a:ext cx="1686090" cy="4265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7608170" y="3429002"/>
            <a:ext cx="1872206" cy="539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33035" y="1131193"/>
            <a:ext cx="280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m. tibialis posterior</a:t>
            </a:r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058441" y="3186491"/>
            <a:ext cx="280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m. tibialis anterior</a:t>
            </a:r>
            <a:endParaRPr lang="ru-RU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61552" y="2404978"/>
            <a:ext cx="280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m. peroneus brevis</a:t>
            </a:r>
            <a:endParaRPr lang="ru-RU" sz="2000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3503712" y="4173950"/>
            <a:ext cx="1554728" cy="8392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909174" y="4173949"/>
            <a:ext cx="2211163" cy="8847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633035" y="4788341"/>
            <a:ext cx="2802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o. cuneiforme intermedium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2324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 flipH="1">
            <a:off x="14748792" y="1600202"/>
            <a:ext cx="72008" cy="1006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88752" y="359466"/>
            <a:ext cx="216024" cy="189215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44" y="0"/>
            <a:ext cx="385103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0"/>
            <a:ext cx="3851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6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 flipH="1">
            <a:off x="14748792" y="1600202"/>
            <a:ext cx="72008" cy="1006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88752" y="359466"/>
            <a:ext cx="216024" cy="189215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180" y="1518761"/>
            <a:ext cx="6852928" cy="3848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20017"/>
            <a:ext cx="3851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H="1" flipV="1">
            <a:off x="15828912" y="548682"/>
            <a:ext cx="72008" cy="1440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</a:t>
            </a:r>
          </a:p>
        </p:txBody>
      </p:sp>
      <p:pic>
        <p:nvPicPr>
          <p:cNvPr id="5" name="VID_20170301_1138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55" r="17782" b="14927"/>
          <a:stretch/>
        </p:blipFill>
        <p:spPr>
          <a:xfrm>
            <a:off x="4151785" y="1018419"/>
            <a:ext cx="3333221" cy="58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H="1" flipV="1">
            <a:off x="15828912" y="548682"/>
            <a:ext cx="72008" cy="1440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</a:t>
            </a:r>
          </a:p>
        </p:txBody>
      </p:sp>
      <p:pic>
        <p:nvPicPr>
          <p:cNvPr id="4" name="video-dc71d7726b6f66ab4448634303c7420d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1550" y="1143000"/>
            <a:ext cx="2628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H="1" flipV="1">
            <a:off x="15828912" y="548682"/>
            <a:ext cx="72008" cy="1440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</a:t>
            </a:r>
          </a:p>
        </p:txBody>
      </p:sp>
      <p:pic>
        <p:nvPicPr>
          <p:cNvPr id="7" name="video-0-02-05-eb957be11f95952af5e04ae586fdd3494618250311e0f1ce21e7e4e9516ec0c0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24364" y="1447800"/>
            <a:ext cx="304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H="1" flipV="1">
            <a:off x="15828912" y="548682"/>
            <a:ext cx="72008" cy="1440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</a:t>
            </a:r>
          </a:p>
        </p:txBody>
      </p:sp>
      <p:pic>
        <p:nvPicPr>
          <p:cNvPr id="4" name="video-5e8a59e96bd393021aead5a57cfafeb4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9458" y="1447800"/>
            <a:ext cx="304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H="1" flipV="1">
            <a:off x="15828912" y="548682"/>
            <a:ext cx="72008" cy="1440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</a:t>
            </a:r>
          </a:p>
        </p:txBody>
      </p:sp>
      <p:pic>
        <p:nvPicPr>
          <p:cNvPr id="4" name="video-898c3cd996a8c62528bd355615fd4c61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723900"/>
            <a:ext cx="304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n. fibularis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n. peroneus –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смешанный по функциям нерв, являющийся одной из двух наиболее крупных ветвей седалищного нерва и состоящий из волокон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L4 – S2.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Малоберцовый нерв</a:t>
            </a:r>
          </a:p>
        </p:txBody>
      </p:sp>
    </p:spTree>
    <p:extLst>
      <p:ext uri="{BB962C8B-B14F-4D97-AF65-F5344CB8AC3E}">
        <p14:creationId xmlns:p14="http://schemas.microsoft.com/office/powerpoint/2010/main" val="18960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H="1" flipV="1">
            <a:off x="15828912" y="548682"/>
            <a:ext cx="72008" cy="1440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результатов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2929571"/>
            <a:ext cx="11910646" cy="180697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7907" y="1785334"/>
            <a:ext cx="11488615" cy="861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Шкала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Carayon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оценки объема движений в голеностопном суставе после транспозиции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9495" y="3249209"/>
            <a:ext cx="612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2B42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8799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Травмы;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Туннельные синдромы;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Нарушение кровоснабжения;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Ятрогенные повреждения.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Невропатия малоберцового нерва:</a:t>
            </a:r>
          </a:p>
        </p:txBody>
      </p:sp>
    </p:spTree>
    <p:extLst>
      <p:ext uri="{BB962C8B-B14F-4D97-AF65-F5344CB8AC3E}">
        <p14:creationId xmlns:p14="http://schemas.microsoft.com/office/powerpoint/2010/main" val="42111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1"/>
          <p:cNvSpPr>
            <a:spLocks noGrp="1"/>
          </p:cNvSpPr>
          <p:nvPr>
            <p:ph type="body" idx="1"/>
          </p:nvPr>
        </p:nvSpPr>
        <p:spPr>
          <a:xfrm flipH="1">
            <a:off x="14198600" y="1196975"/>
            <a:ext cx="46038" cy="714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походки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5833" r="75588" b="16129"/>
          <a:stretch/>
        </p:blipFill>
        <p:spPr>
          <a:xfrm>
            <a:off x="1654228" y="1772817"/>
            <a:ext cx="1944216" cy="4320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7800" r="24013" b="15463"/>
          <a:stretch/>
        </p:blipFill>
        <p:spPr>
          <a:xfrm>
            <a:off x="6366523" y="1765815"/>
            <a:ext cx="1979712" cy="4248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8193" r="49601" b="15070"/>
          <a:stretch/>
        </p:blipFill>
        <p:spPr>
          <a:xfrm>
            <a:off x="4007768" y="1772817"/>
            <a:ext cx="1944216" cy="4248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1" t="9591" r="2348" b="14074"/>
          <a:stretch/>
        </p:blipFill>
        <p:spPr>
          <a:xfrm>
            <a:off x="8760775" y="1765815"/>
            <a:ext cx="1742865" cy="42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Статистика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 flipV="1">
            <a:off x="12665121" y="1779906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092117"/>
              </p:ext>
            </p:extLst>
          </p:nvPr>
        </p:nvGraphicFramePr>
        <p:xfrm>
          <a:off x="1677158" y="1502465"/>
          <a:ext cx="9145520" cy="4476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380">
                  <a:extLst>
                    <a:ext uri="{9D8B030D-6E8A-4147-A177-3AD203B41FA5}">
                      <a16:colId xmlns:a16="http://schemas.microsoft.com/office/drawing/2014/main" val="3322575455"/>
                    </a:ext>
                  </a:extLst>
                </a:gridCol>
                <a:gridCol w="2286380">
                  <a:extLst>
                    <a:ext uri="{9D8B030D-6E8A-4147-A177-3AD203B41FA5}">
                      <a16:colId xmlns:a16="http://schemas.microsoft.com/office/drawing/2014/main" val="2519223022"/>
                    </a:ext>
                  </a:extLst>
                </a:gridCol>
                <a:gridCol w="2286380">
                  <a:extLst>
                    <a:ext uri="{9D8B030D-6E8A-4147-A177-3AD203B41FA5}">
                      <a16:colId xmlns:a16="http://schemas.microsoft.com/office/drawing/2014/main" val="3983696574"/>
                    </a:ext>
                  </a:extLst>
                </a:gridCol>
                <a:gridCol w="2286380">
                  <a:extLst>
                    <a:ext uri="{9D8B030D-6E8A-4147-A177-3AD203B41FA5}">
                      <a16:colId xmlns:a16="http://schemas.microsoft.com/office/drawing/2014/main" val="329378790"/>
                    </a:ext>
                  </a:extLst>
                </a:gridCol>
              </a:tblGrid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N=10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Возраст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Этиология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548014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Травма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2794573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Тунельный синдром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5210042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Травма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835214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Травма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7365184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Тунельный синдром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620791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Травма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709285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Травма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413823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Травма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4530910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Травма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757700"/>
                  </a:ext>
                </a:extLst>
              </a:tr>
              <a:tr h="40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Травма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303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1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Пациент:  К.  1989 г.р.</a:t>
            </a:r>
            <a:b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Хронология: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050644"/>
            <a:ext cx="10283456" cy="49244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2010 г. получил закрытый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перелом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проксимального метаэпифиза левой большеберцовой кости;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Сразу после травмы развилась клиника повреждения общего малоберцового нерва слева;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4 года после неудачных попыток консервативного лечения обратился во 2-е ТО 432 ГВКМЦ</a:t>
            </a:r>
          </a:p>
          <a:p>
            <a:pPr marL="0" indent="0">
              <a:buNone/>
              <a:defRPr/>
            </a:pP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  <a:defRPr/>
            </a:pP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09600" y="930965"/>
            <a:ext cx="9789994" cy="39212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ПОСТТРАВМАТИЧЕСКАЯ КОМПРЕССИОННО-ИШЕМИЧЕСКАЯ НЕВРОПАТИЯ ОБЩЕГО МАЛОБЕРЦОВОГО НЕРВА СЛЕВА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ДИАГНОЗ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Электронейромиография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Предоперационное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обследование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49884" r="23739" b="2076"/>
          <a:stretch>
            <a:fillRect/>
          </a:stretch>
        </p:blipFill>
        <p:spPr bwMode="auto">
          <a:xfrm rot="16200000">
            <a:off x="4887471" y="-1948346"/>
            <a:ext cx="2417058" cy="1189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2332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Предоперационная подготовка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869837" y="1825625"/>
            <a:ext cx="81887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00" y="1625684"/>
            <a:ext cx="5346073" cy="49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0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234</Words>
  <Application>Microsoft Office PowerPoint</Application>
  <PresentationFormat>Widescreen</PresentationFormat>
  <Paragraphs>103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Segoe UI Light</vt:lpstr>
      <vt:lpstr>Tahoma</vt:lpstr>
      <vt:lpstr>Тема Office</vt:lpstr>
      <vt:lpstr> </vt:lpstr>
      <vt:lpstr>Малоберцовый нерв</vt:lpstr>
      <vt:lpstr>Невропатия малоберцового нерва:</vt:lpstr>
      <vt:lpstr>Особенности походки</vt:lpstr>
      <vt:lpstr>Статистика</vt:lpstr>
      <vt:lpstr>Пациент:  К.  1989 г.р. Хронология:</vt:lpstr>
      <vt:lpstr>ДИАГНОЗ</vt:lpstr>
      <vt:lpstr>Предоперационное обследование</vt:lpstr>
      <vt:lpstr>Предоперационная подготовка</vt:lpstr>
      <vt:lpstr>Операция</vt:lpstr>
      <vt:lpstr>Операция</vt:lpstr>
      <vt:lpstr>Операция</vt:lpstr>
      <vt:lpstr> </vt:lpstr>
      <vt:lpstr> </vt:lpstr>
      <vt:lpstr>Результат</vt:lpstr>
      <vt:lpstr>Результат</vt:lpstr>
      <vt:lpstr>Результат</vt:lpstr>
      <vt:lpstr>Результат</vt:lpstr>
      <vt:lpstr>Результат</vt:lpstr>
      <vt:lpstr>Оценка результатов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47</cp:revision>
  <dcterms:created xsi:type="dcterms:W3CDTF">2017-05-15T08:45:08Z</dcterms:created>
  <dcterms:modified xsi:type="dcterms:W3CDTF">2018-06-29T20:23:05Z</dcterms:modified>
</cp:coreProperties>
</file>