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74" r:id="rId4"/>
    <p:sldId id="258" r:id="rId5"/>
    <p:sldId id="262" r:id="rId6"/>
    <p:sldId id="263" r:id="rId7"/>
    <p:sldId id="264" r:id="rId8"/>
    <p:sldId id="265" r:id="rId9"/>
    <p:sldId id="261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226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32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64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3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27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79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78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1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26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6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73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BCD78-E204-477E-AE1C-3A930A1345BB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2303B-A824-42B0-9074-7003518D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42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5315" y="5951914"/>
            <a:ext cx="12126685" cy="9060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Республиканская клиническая больница.  Казань.  Травматологический центр</a:t>
            </a:r>
            <a:br>
              <a:rPr lang="ru-RU" sz="2800" b="1" dirty="0" smtClean="0"/>
            </a:br>
            <a:r>
              <a:rPr lang="ru-RU" sz="2800" b="1" dirty="0" smtClean="0"/>
              <a:t>Г.Г.  </a:t>
            </a:r>
            <a:r>
              <a:rPr lang="ru-RU" sz="2800" b="1" dirty="0" err="1" smtClean="0"/>
              <a:t>Гарифуллов</a:t>
            </a:r>
            <a:endParaRPr lang="ru-RU" sz="2800" b="1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299" y="74816"/>
            <a:ext cx="10142715" cy="58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Рентгенограмма сразу после операции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8" t="4397" r="10496" b="30638"/>
          <a:stretch/>
        </p:blipFill>
        <p:spPr>
          <a:xfrm>
            <a:off x="2121632" y="1384314"/>
            <a:ext cx="7615221" cy="53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КТ после операции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890" r="12769" b="8824"/>
          <a:stretch/>
        </p:blipFill>
        <p:spPr>
          <a:xfrm>
            <a:off x="732064" y="1766598"/>
            <a:ext cx="6456903" cy="46727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31715"/>
          <a:stretch/>
        </p:blipFill>
        <p:spPr>
          <a:xfrm>
            <a:off x="7369838" y="1766598"/>
            <a:ext cx="4047360" cy="46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Послеоперационное ведение. Вопросы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Наложение аппарата </a:t>
            </a:r>
            <a:r>
              <a:rPr lang="ru-RU" dirty="0" err="1" smtClean="0"/>
              <a:t>Илизарова</a:t>
            </a:r>
            <a:r>
              <a:rPr lang="ru-RU" dirty="0" smtClean="0"/>
              <a:t> во время операции для разгрузки сустава</a:t>
            </a:r>
          </a:p>
          <a:p>
            <a:r>
              <a:rPr lang="ru-RU" dirty="0" smtClean="0"/>
              <a:t>Скелетное вытяжение на 2-3 недели(самодисциплина)</a:t>
            </a:r>
          </a:p>
          <a:p>
            <a:r>
              <a:rPr lang="ru-RU" dirty="0" smtClean="0"/>
              <a:t>Ранняя </a:t>
            </a:r>
            <a:r>
              <a:rPr lang="ru-RU" dirty="0" smtClean="0"/>
              <a:t>активизация, </a:t>
            </a:r>
            <a:r>
              <a:rPr lang="ru-RU" dirty="0" smtClean="0"/>
              <a:t>ходьба на костылях с дозированной нагрузкой до 3 месяцев</a:t>
            </a:r>
          </a:p>
          <a:p>
            <a:r>
              <a:rPr lang="ru-RU" dirty="0"/>
              <a:t>Ранняя </a:t>
            </a:r>
            <a:r>
              <a:rPr lang="ru-RU" dirty="0" smtClean="0"/>
              <a:t>активизация, </a:t>
            </a:r>
            <a:r>
              <a:rPr lang="ru-RU" dirty="0"/>
              <a:t>ходьба на костылях с дозированной нагрузкой до </a:t>
            </a:r>
            <a:r>
              <a:rPr lang="ru-RU" dirty="0" smtClean="0"/>
              <a:t>6 </a:t>
            </a:r>
            <a:r>
              <a:rPr lang="ru-RU" dirty="0"/>
              <a:t>месяцев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50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Срок 2 года 4 месяца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t="26168" r="10563" b="12638"/>
          <a:stretch/>
        </p:blipFill>
        <p:spPr>
          <a:xfrm>
            <a:off x="106512" y="2092569"/>
            <a:ext cx="7017769" cy="43861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3" t="11026" r="6340" b="3522"/>
          <a:stretch/>
        </p:blipFill>
        <p:spPr>
          <a:xfrm>
            <a:off x="7258621" y="2092569"/>
            <a:ext cx="4829545" cy="43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Срок 2 года 4 месяца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t="23165" r="12275" b="4873"/>
          <a:stretch/>
        </p:blipFill>
        <p:spPr>
          <a:xfrm>
            <a:off x="3521825" y="3138826"/>
            <a:ext cx="4354531" cy="31313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10403" r="12810" b="4030"/>
          <a:stretch/>
        </p:blipFill>
        <p:spPr>
          <a:xfrm>
            <a:off x="7941547" y="2478754"/>
            <a:ext cx="4250453" cy="4102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0" t="16263" r="17202" b="4909"/>
          <a:stretch/>
        </p:blipFill>
        <p:spPr>
          <a:xfrm>
            <a:off x="170823" y="2288147"/>
            <a:ext cx="3285811" cy="44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Функциональный результат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6" y="1870785"/>
            <a:ext cx="3423114" cy="46168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88" y="1870786"/>
            <a:ext cx="3423113" cy="4616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87" y="1870785"/>
            <a:ext cx="3423114" cy="46168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69961" y="2381458"/>
            <a:ext cx="411982" cy="170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Выводы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u="sng" dirty="0" smtClean="0"/>
              <a:t>Р</a:t>
            </a:r>
            <a:r>
              <a:rPr lang="ru-RU" b="1" u="sng" dirty="0" smtClean="0"/>
              <a:t>аннее</a:t>
            </a:r>
            <a:r>
              <a:rPr lang="ru-RU" dirty="0" smtClean="0"/>
              <a:t> </a:t>
            </a:r>
            <a:r>
              <a:rPr lang="ru-RU" dirty="0" smtClean="0"/>
              <a:t>оперативное лечение у пациентов с </a:t>
            </a:r>
            <a:r>
              <a:rPr lang="ru-RU" dirty="0" err="1" smtClean="0"/>
              <a:t>переломовывихами</a:t>
            </a:r>
            <a:r>
              <a:rPr lang="ru-RU" dirty="0" smtClean="0"/>
              <a:t> головки бедра</a:t>
            </a:r>
          </a:p>
          <a:p>
            <a:r>
              <a:rPr lang="ru-RU" dirty="0" smtClean="0"/>
              <a:t>Строгое соблюдение ортопедического режима на срок до 3 месяцев</a:t>
            </a:r>
          </a:p>
          <a:p>
            <a:r>
              <a:rPr lang="ru-RU" dirty="0" smtClean="0"/>
              <a:t>Даже при явном смещении отломков и кажущемся на первый взгляд бесперспективности лечения и прогнозируемом развитии </a:t>
            </a:r>
            <a:r>
              <a:rPr lang="ru-RU" dirty="0" err="1" smtClean="0"/>
              <a:t>коксартроза</a:t>
            </a:r>
            <a:r>
              <a:rPr lang="ru-RU" dirty="0"/>
              <a:t> </a:t>
            </a:r>
            <a:r>
              <a:rPr lang="ru-RU" dirty="0" smtClean="0"/>
              <a:t>или асептического некроза дайте шанс </a:t>
            </a:r>
            <a:r>
              <a:rPr lang="ru-RU" dirty="0" smtClean="0"/>
              <a:t>суставу!</a:t>
            </a:r>
            <a:endParaRPr lang="ru-RU" dirty="0" smtClean="0"/>
          </a:p>
          <a:p>
            <a:r>
              <a:rPr lang="ru-RU" dirty="0" smtClean="0"/>
              <a:t>8 дней после травмы не увеличил риск развития осложнений</a:t>
            </a:r>
          </a:p>
          <a:p>
            <a:r>
              <a:rPr lang="ru-RU" dirty="0" smtClean="0"/>
              <a:t>Выполните остеосинтез, протез никогда не поздно поставить!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42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Пипкин 4. Два года спустя. Стоило ли выполнять синтез?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М. 20 лет ДТП водитель 23.02.2015</a:t>
            </a:r>
            <a:r>
              <a:rPr lang="ru-RU" dirty="0"/>
              <a:t>.</a:t>
            </a:r>
            <a:r>
              <a:rPr lang="ru-RU" dirty="0" smtClean="0"/>
              <a:t> Сочетанная травма. Закрытый </a:t>
            </a:r>
            <a:r>
              <a:rPr lang="ru-RU" dirty="0" err="1" smtClean="0"/>
              <a:t>переломо</a:t>
            </a:r>
            <a:r>
              <a:rPr lang="ru-RU" dirty="0" smtClean="0"/>
              <a:t>-вывих головки и перелом заднего края вертлужной впадины (Pipkin4) правой бедренной кости. Открытый </a:t>
            </a:r>
            <a:r>
              <a:rPr lang="ru-RU" dirty="0" err="1" smtClean="0"/>
              <a:t>подтаранный</a:t>
            </a:r>
            <a:r>
              <a:rPr lang="ru-RU" dirty="0" smtClean="0"/>
              <a:t> вывих правой стопы. При поступлении в  Первичная хирургическая обработка раны, вправление вывиха головки бедра и </a:t>
            </a:r>
            <a:r>
              <a:rPr lang="ru-RU" dirty="0" err="1" smtClean="0"/>
              <a:t>подтаранного</a:t>
            </a:r>
            <a:r>
              <a:rPr lang="ru-RU" dirty="0" smtClean="0"/>
              <a:t> вывиха стопы. </a:t>
            </a:r>
          </a:p>
          <a:p>
            <a:endParaRPr lang="ru-RU" dirty="0" smtClean="0"/>
          </a:p>
          <a:p>
            <a:r>
              <a:rPr lang="ru-RU" dirty="0" smtClean="0"/>
              <a:t>Перевод в Травматологический центр </a:t>
            </a:r>
            <a:r>
              <a:rPr lang="ru-RU" dirty="0" err="1" smtClean="0"/>
              <a:t>г.Казань</a:t>
            </a:r>
            <a:r>
              <a:rPr lang="ru-RU" dirty="0" smtClean="0"/>
              <a:t> 01.03.15 </a:t>
            </a:r>
          </a:p>
        </p:txBody>
      </p:sp>
    </p:spTree>
    <p:extLst>
      <p:ext uri="{BB962C8B-B14F-4D97-AF65-F5344CB8AC3E}">
        <p14:creationId xmlns:p14="http://schemas.microsoft.com/office/powerpoint/2010/main" val="274026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Цель представленного случая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608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000" b="1" dirty="0" smtClean="0"/>
          </a:p>
          <a:p>
            <a:pPr marL="0" indent="0">
              <a:buNone/>
            </a:pPr>
            <a:r>
              <a:rPr lang="ru-RU" sz="4400" b="1" dirty="0" smtClean="0"/>
              <a:t>Оценить важность и необходимость   выбранной тактики лечения пациента, основываясь на результатах инструментальных методов лечения  и функционального результата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0329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Рентген и КТ данные голеностопного сустава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010" b="20788"/>
          <a:stretch/>
        </p:blipFill>
        <p:spPr>
          <a:xfrm>
            <a:off x="1157592" y="2526016"/>
            <a:ext cx="4863829" cy="34467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t="14066" r="36870" b="2051"/>
          <a:stretch/>
        </p:blipFill>
        <p:spPr>
          <a:xfrm>
            <a:off x="6885579" y="2431701"/>
            <a:ext cx="4164120" cy="39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00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accent1"/>
                </a:solidFill>
              </a:rPr>
              <a:t>Кт</a:t>
            </a:r>
            <a:r>
              <a:rPr lang="ru-RU" b="1" dirty="0" smtClean="0">
                <a:solidFill>
                  <a:schemeClr val="accent1"/>
                </a:solidFill>
              </a:rPr>
              <a:t> таза в день поступления в ЦРБ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21311" r="2299" b="17434"/>
          <a:stretch/>
        </p:blipFill>
        <p:spPr>
          <a:xfrm>
            <a:off x="321866" y="1089498"/>
            <a:ext cx="11744622" cy="5515583"/>
          </a:xfrm>
        </p:spPr>
      </p:pic>
    </p:spTree>
    <p:extLst>
      <p:ext uri="{BB962C8B-B14F-4D97-AF65-F5344CB8AC3E}">
        <p14:creationId xmlns:p14="http://schemas.microsoft.com/office/powerpoint/2010/main" val="245368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67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КТ после вправления перед отправкой в </a:t>
            </a:r>
            <a:r>
              <a:rPr lang="ru-RU" sz="3600" b="1" dirty="0" err="1" smtClean="0">
                <a:solidFill>
                  <a:schemeClr val="accent1"/>
                </a:solidFill>
              </a:rPr>
              <a:t>травмцентр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r="21902" b="4764"/>
          <a:stretch/>
        </p:blipFill>
        <p:spPr>
          <a:xfrm rot="5400000">
            <a:off x="3594849" y="1745952"/>
            <a:ext cx="5270362" cy="4481462"/>
          </a:xfrm>
        </p:spPr>
      </p:pic>
    </p:spTree>
    <p:extLst>
      <p:ext uri="{BB962C8B-B14F-4D97-AF65-F5344CB8AC3E}">
        <p14:creationId xmlns:p14="http://schemas.microsoft.com/office/powerpoint/2010/main" val="24493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Вопросы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После выполненного </a:t>
            </a:r>
            <a:r>
              <a:rPr lang="ru-RU" b="1" dirty="0" err="1" smtClean="0"/>
              <a:t>кт</a:t>
            </a:r>
            <a:r>
              <a:rPr lang="ru-RU" b="1" dirty="0" smtClean="0"/>
              <a:t> исследования чтобы вы сделали?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000" dirty="0" smtClean="0"/>
              <a:t>1. не оперировали, скелетное вытяжение</a:t>
            </a:r>
          </a:p>
          <a:p>
            <a:pPr marL="0" indent="0">
              <a:buNone/>
            </a:pPr>
            <a:r>
              <a:rPr lang="ru-RU" sz="4000" dirty="0" smtClean="0"/>
              <a:t>2. не </a:t>
            </a:r>
            <a:r>
              <a:rPr lang="ru-RU" sz="4000" dirty="0"/>
              <a:t>оперировали </a:t>
            </a:r>
            <a:r>
              <a:rPr lang="ru-RU" sz="4000" dirty="0" smtClean="0"/>
              <a:t> ходьба с костылями</a:t>
            </a:r>
          </a:p>
          <a:p>
            <a:pPr marL="0" indent="0">
              <a:buNone/>
            </a:pPr>
            <a:r>
              <a:rPr lang="ru-RU" sz="4000" dirty="0" smtClean="0"/>
              <a:t>3. не оперировали </a:t>
            </a:r>
            <a:r>
              <a:rPr lang="ru-RU" sz="4000" dirty="0" err="1" smtClean="0"/>
              <a:t>кт</a:t>
            </a:r>
            <a:r>
              <a:rPr lang="ru-RU" sz="4000" dirty="0" smtClean="0"/>
              <a:t> контроль через 7 дней</a:t>
            </a:r>
          </a:p>
          <a:p>
            <a:pPr marL="0" indent="0">
              <a:buNone/>
            </a:pPr>
            <a:r>
              <a:rPr lang="ru-RU" sz="4000" dirty="0" smtClean="0"/>
              <a:t>4. оперировали сразу</a:t>
            </a:r>
          </a:p>
        </p:txBody>
      </p:sp>
    </p:spTree>
    <p:extLst>
      <p:ext uri="{BB962C8B-B14F-4D97-AF65-F5344CB8AC3E}">
        <p14:creationId xmlns:p14="http://schemas.microsoft.com/office/powerpoint/2010/main" val="20312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73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Наши действия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6864"/>
            <a:ext cx="10515600" cy="5380265"/>
          </a:xfrm>
        </p:spPr>
        <p:txBody>
          <a:bodyPr>
            <a:noAutofit/>
          </a:bodyPr>
          <a:lstStyle/>
          <a:p>
            <a:r>
              <a:rPr lang="ru-RU" dirty="0"/>
              <a:t>03.03.2015. через 8 дней </a:t>
            </a:r>
            <a:r>
              <a:rPr lang="ru-RU" dirty="0" smtClean="0"/>
              <a:t>операция</a:t>
            </a:r>
            <a:endParaRPr lang="ru-RU" dirty="0" smtClean="0"/>
          </a:p>
          <a:p>
            <a:r>
              <a:rPr lang="ru-RU" dirty="0" smtClean="0"/>
              <a:t>Остеосинтез </a:t>
            </a:r>
            <a:r>
              <a:rPr lang="ru-RU" dirty="0"/>
              <a:t>головки 3-мя </a:t>
            </a:r>
            <a:r>
              <a:rPr lang="ru-RU" dirty="0" err="1"/>
              <a:t>самокомпрессирующими</a:t>
            </a:r>
            <a:r>
              <a:rPr lang="ru-RU" dirty="0"/>
              <a:t> винтами </a:t>
            </a:r>
            <a:r>
              <a:rPr lang="ru-RU" dirty="0" err="1"/>
              <a:t>Autofix</a:t>
            </a:r>
            <a:r>
              <a:rPr lang="ru-RU" dirty="0"/>
              <a:t> под разными углами с погружением в </a:t>
            </a:r>
            <a:r>
              <a:rPr lang="ru-RU" dirty="0" err="1"/>
              <a:t>субхондральный</a:t>
            </a:r>
            <a:r>
              <a:rPr lang="ru-RU" dirty="0"/>
              <a:t> </a:t>
            </a:r>
            <a:r>
              <a:rPr lang="ru-RU" dirty="0" smtClean="0"/>
              <a:t>слой</a:t>
            </a:r>
            <a:endParaRPr lang="ru-RU" dirty="0" smtClean="0"/>
          </a:p>
          <a:p>
            <a:r>
              <a:rPr lang="ru-RU" dirty="0" err="1" smtClean="0"/>
              <a:t>Kocher-Langenbeck</a:t>
            </a:r>
            <a:r>
              <a:rPr lang="ru-RU" dirty="0" smtClean="0"/>
              <a:t> </a:t>
            </a:r>
            <a:r>
              <a:rPr lang="ru-RU" dirty="0"/>
              <a:t>с </a:t>
            </a:r>
            <a:r>
              <a:rPr lang="ru-RU" dirty="0" err="1"/>
              <a:t>флип</a:t>
            </a:r>
            <a:r>
              <a:rPr lang="ru-RU" dirty="0"/>
              <a:t>-остеотомией большого вертела и задним хирургическим вывихом головки </a:t>
            </a:r>
            <a:r>
              <a:rPr lang="ru-RU" dirty="0" smtClean="0"/>
              <a:t>бедра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полости сустава два свободно-лежачих фрагмента хряща </a:t>
            </a:r>
            <a:r>
              <a:rPr lang="ru-RU" dirty="0" smtClean="0"/>
              <a:t>головки</a:t>
            </a:r>
          </a:p>
          <a:p>
            <a:r>
              <a:rPr lang="ru-RU" dirty="0" smtClean="0"/>
              <a:t> Дефект </a:t>
            </a:r>
            <a:r>
              <a:rPr lang="ru-RU" dirty="0"/>
              <a:t>хряща </a:t>
            </a:r>
            <a:r>
              <a:rPr lang="ru-RU" dirty="0" smtClean="0"/>
              <a:t>головки </a:t>
            </a:r>
            <a:r>
              <a:rPr lang="ru-RU" dirty="0" smtClean="0"/>
              <a:t>заполнен </a:t>
            </a:r>
            <a:r>
              <a:rPr lang="ru-RU" dirty="0" err="1" smtClean="0"/>
              <a:t>лиофилизированной</a:t>
            </a:r>
            <a:r>
              <a:rPr lang="ru-RU" dirty="0" smtClean="0"/>
              <a:t> </a:t>
            </a:r>
            <a:r>
              <a:rPr lang="ru-RU" dirty="0" err="1" smtClean="0"/>
              <a:t>аллокостью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Фрагмент </a:t>
            </a:r>
            <a:r>
              <a:rPr lang="ru-RU" dirty="0"/>
              <a:t>заднего края фиксирован двумя </a:t>
            </a:r>
            <a:r>
              <a:rPr lang="ru-RU" dirty="0" err="1"/>
              <a:t>спонгиозными</a:t>
            </a:r>
            <a:r>
              <a:rPr lang="ru-RU" dirty="0"/>
              <a:t> </a:t>
            </a:r>
            <a:r>
              <a:rPr lang="ru-RU" dirty="0" smtClean="0"/>
              <a:t>винтами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8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На операции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5" t="1414" r="7833" b="40460"/>
          <a:stretch/>
        </p:blipFill>
        <p:spPr>
          <a:xfrm>
            <a:off x="48390" y="2131122"/>
            <a:ext cx="4996348" cy="35555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6" t="9077" r="12313" b="40993"/>
          <a:stretch/>
        </p:blipFill>
        <p:spPr>
          <a:xfrm>
            <a:off x="7747280" y="2271799"/>
            <a:ext cx="4173414" cy="34894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3856" r="25815" b="18059"/>
          <a:stretch/>
        </p:blipFill>
        <p:spPr>
          <a:xfrm rot="5400000">
            <a:off x="4856506" y="2845409"/>
            <a:ext cx="3079005" cy="24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335</Words>
  <Application>Microsoft Office PowerPoint</Application>
  <PresentationFormat>Широкоэкранный</PresentationFormat>
  <Paragraphs>42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Республиканская клиническая больница.  Казань.  Травматологический центр Г.Г.  Гарифуллов</vt:lpstr>
      <vt:lpstr>Пипкин 4. Два года спустя. Стоило ли выполнять синтез?</vt:lpstr>
      <vt:lpstr>Цель представленного случая</vt:lpstr>
      <vt:lpstr>Рентген и КТ данные голеностопного сустава</vt:lpstr>
      <vt:lpstr>Кт таза в день поступления в ЦРБ</vt:lpstr>
      <vt:lpstr>КТ после вправления перед отправкой в травмцентр</vt:lpstr>
      <vt:lpstr>Вопросы</vt:lpstr>
      <vt:lpstr>Наши действия</vt:lpstr>
      <vt:lpstr>На операции</vt:lpstr>
      <vt:lpstr>Рентгенограмма сразу после операции</vt:lpstr>
      <vt:lpstr>КТ после операции</vt:lpstr>
      <vt:lpstr>Послеоперационное ведение. Вопросы</vt:lpstr>
      <vt:lpstr>Срок 2 года 4 месяца</vt:lpstr>
      <vt:lpstr>Срок 2 года 4 месяца</vt:lpstr>
      <vt:lpstr>Функциональный результат</vt:lpstr>
      <vt:lpstr>Выводы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Пипкин 4. Есть ли шанс через 2 года!</dc:title>
  <dc:creator>Гамиль</dc:creator>
  <cp:lastModifiedBy>Гамиль</cp:lastModifiedBy>
  <cp:revision>17</cp:revision>
  <dcterms:created xsi:type="dcterms:W3CDTF">2018-06-14T18:35:33Z</dcterms:created>
  <dcterms:modified xsi:type="dcterms:W3CDTF">2018-06-21T18:00:29Z</dcterms:modified>
</cp:coreProperties>
</file>