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91" r:id="rId2"/>
    <p:sldId id="294" r:id="rId3"/>
    <p:sldId id="263" r:id="rId4"/>
    <p:sldId id="293" r:id="rId5"/>
    <p:sldId id="290" r:id="rId6"/>
    <p:sldId id="276" r:id="rId7"/>
    <p:sldId id="278" r:id="rId8"/>
    <p:sldId id="279" r:id="rId9"/>
    <p:sldId id="280" r:id="rId10"/>
    <p:sldId id="281" r:id="rId11"/>
    <p:sldId id="282" r:id="rId12"/>
    <p:sldId id="297" r:id="rId13"/>
    <p:sldId id="298" r:id="rId14"/>
    <p:sldId id="299" r:id="rId15"/>
    <p:sldId id="286" r:id="rId16"/>
    <p:sldId id="283" r:id="rId17"/>
    <p:sldId id="271" r:id="rId18"/>
    <p:sldId id="287" r:id="rId19"/>
    <p:sldId id="284" r:id="rId20"/>
    <p:sldId id="285" r:id="rId21"/>
    <p:sldId id="288" r:id="rId22"/>
    <p:sldId id="295" r:id="rId23"/>
    <p:sldId id="296" r:id="rId24"/>
    <p:sldId id="300" r:id="rId25"/>
    <p:sldId id="292" r:id="rId26"/>
    <p:sldId id="302" r:id="rId27"/>
    <p:sldId id="303" r:id="rId28"/>
    <p:sldId id="259" r:id="rId29"/>
    <p:sldId id="30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3768" autoAdjust="0"/>
  </p:normalViewPr>
  <p:slideViewPr>
    <p:cSldViewPr>
      <p:cViewPr>
        <p:scale>
          <a:sx n="66" d="100"/>
          <a:sy n="66" d="100"/>
        </p:scale>
        <p:origin x="-22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62C7C-B680-477D-8EAF-4B4841807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7DBE-53F5-4281-B9B3-85E213F697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6C87-D41C-4260-9ED5-53D0BCEA9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AB093-5B8B-41CF-85BE-A5B45FDC05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C646D-2350-4B45-8862-A462850C1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E6A7-BA5A-4E12-9477-90ED7796A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D5F0C-0415-458D-8A41-528EF5525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5A2DC-59FA-4A6B-A048-4D333023F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1DB40-49CA-4BF2-8F29-9F8B4AF41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5187-65A3-437A-8B66-303E4B89D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E7905-3571-4470-8B3D-9A4CE68F8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0268E-F7AC-43E9-B029-16AB48265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Клиническое наблюдение ребенка 2 лет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 тяжелой сочетанной травмой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Авторы: </a:t>
            </a:r>
            <a:r>
              <a:rPr lang="ru-RU" dirty="0" smtClean="0">
                <a:solidFill>
                  <a:schemeClr val="tx1"/>
                </a:solidFill>
              </a:rPr>
              <a:t>Уткина </a:t>
            </a:r>
            <a:r>
              <a:rPr lang="ru-RU" dirty="0" smtClean="0">
                <a:solidFill>
                  <a:schemeClr val="tx1"/>
                </a:solidFill>
              </a:rPr>
              <a:t>К.Е., Горелик А.Л., Голиков Д.Е., Тимофеева А.В., Карасева О.В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Докладчик: </a:t>
            </a:r>
            <a:r>
              <a:rPr lang="ru-RU" dirty="0" smtClean="0">
                <a:solidFill>
                  <a:schemeClr val="tx1"/>
                </a:solidFill>
              </a:rPr>
              <a:t>Уткина К.Е.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НИИ Неотложной детской хирургии и травматологии, г. Москва, 2018г.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при поступлении:</a:t>
            </a:r>
            <a:endParaRPr lang="ru-RU" dirty="0"/>
          </a:p>
        </p:txBody>
      </p:sp>
      <p:pic>
        <p:nvPicPr>
          <p:cNvPr id="9" name="Содержимое 8" descr="кт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4038600" cy="2764610"/>
          </a:xfrm>
        </p:spPr>
      </p:pic>
      <p:pic>
        <p:nvPicPr>
          <p:cNvPr id="5" name="Содержимое 6" descr="к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2600"/>
            <a:ext cx="4563333" cy="3976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943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Закрытая травма </a:t>
            </a:r>
            <a:r>
              <a:rPr lang="ru-RU" sz="2000" dirty="0" smtClean="0"/>
              <a:t>живота. </a:t>
            </a:r>
            <a:r>
              <a:rPr lang="ru-RU" sz="2000" dirty="0" smtClean="0"/>
              <a:t>Отрыв сосудистой ножки левой почки (AIS 5</a:t>
            </a:r>
            <a:r>
              <a:rPr lang="ru-RU" sz="2000" dirty="0" smtClean="0"/>
              <a:t>) – </a:t>
            </a:r>
            <a:r>
              <a:rPr lang="ru-RU" sz="2000" dirty="0" err="1" smtClean="0"/>
              <a:t>экстравазация</a:t>
            </a:r>
            <a:r>
              <a:rPr lang="ru-RU" sz="2000" dirty="0" smtClean="0"/>
              <a:t> контраста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при поступлении:</a:t>
            </a:r>
            <a:endParaRPr lang="ru-RU" dirty="0"/>
          </a:p>
        </p:txBody>
      </p:sp>
      <p:pic>
        <p:nvPicPr>
          <p:cNvPr id="8" name="Содержимое 7" descr="кт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905000"/>
            <a:ext cx="4569279" cy="3936609"/>
          </a:xfrm>
        </p:spPr>
      </p:pic>
      <p:pic>
        <p:nvPicPr>
          <p:cNvPr id="6" name="Содержимое 9" descr="кт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4600"/>
            <a:ext cx="4038600" cy="2618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Закрытая травма </a:t>
            </a:r>
            <a:r>
              <a:rPr lang="ru-RU" sz="2000" dirty="0" smtClean="0"/>
              <a:t>живота. </a:t>
            </a:r>
            <a:r>
              <a:rPr lang="ru-RU" sz="2000" dirty="0" smtClean="0"/>
              <a:t>Отрыв сосудистой ножки левой почки (AIS </a:t>
            </a:r>
            <a:r>
              <a:rPr lang="ru-RU" sz="2000" dirty="0" smtClean="0"/>
              <a:t>5) </a:t>
            </a:r>
            <a:r>
              <a:rPr lang="ru-RU" sz="2000" dirty="0" smtClean="0"/>
              <a:t>– </a:t>
            </a:r>
            <a:r>
              <a:rPr lang="ru-RU" sz="2000" dirty="0" err="1" smtClean="0"/>
              <a:t>экстравазация</a:t>
            </a:r>
            <a:r>
              <a:rPr lang="ru-RU" sz="2000" dirty="0" smtClean="0"/>
              <a:t> </a:t>
            </a:r>
            <a:r>
              <a:rPr lang="ru-RU" sz="2000" dirty="0" smtClean="0"/>
              <a:t>контраста (в отсроченную фазу нарастает)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 аудитории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Тактика хирурга по результатам КТ-</a:t>
            </a:r>
            <a:r>
              <a:rPr lang="en-US" dirty="0" smtClean="0"/>
              <a:t>whole body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консервативная </a:t>
            </a:r>
            <a:r>
              <a:rPr lang="ru-RU" dirty="0" smtClean="0"/>
              <a:t>тактика, </a:t>
            </a:r>
            <a:r>
              <a:rPr lang="ru-RU" dirty="0" smtClean="0"/>
              <a:t>наблюдение</a:t>
            </a:r>
          </a:p>
          <a:p>
            <a:pPr lvl="1"/>
            <a:r>
              <a:rPr lang="ru-RU" dirty="0" smtClean="0"/>
              <a:t>первое вмешательство - установка датчика ВЧД, дальнейшая </a:t>
            </a:r>
            <a:r>
              <a:rPr lang="ru-RU" dirty="0" err="1" smtClean="0"/>
              <a:t>декомпрессивная</a:t>
            </a:r>
            <a:r>
              <a:rPr lang="ru-RU" dirty="0" smtClean="0"/>
              <a:t> </a:t>
            </a:r>
            <a:r>
              <a:rPr lang="ru-RU" dirty="0" err="1" smtClean="0"/>
              <a:t>краниэктомия</a:t>
            </a:r>
            <a:r>
              <a:rPr lang="ru-RU" dirty="0" smtClean="0"/>
              <a:t> по показаниям</a:t>
            </a:r>
          </a:p>
          <a:p>
            <a:pPr lvl="1"/>
            <a:r>
              <a:rPr lang="ru-RU" dirty="0" smtClean="0"/>
              <a:t>первое вмешательство </a:t>
            </a:r>
            <a:r>
              <a:rPr lang="ru-RU" dirty="0" smtClean="0"/>
              <a:t> - лапароскопия/лапаротомия </a:t>
            </a:r>
            <a:r>
              <a:rPr lang="ru-RU" dirty="0" smtClean="0"/>
              <a:t>с</a:t>
            </a:r>
            <a:r>
              <a:rPr lang="ru-RU" dirty="0" smtClean="0"/>
              <a:t>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определением тактики</a:t>
            </a:r>
          </a:p>
          <a:p>
            <a:pPr lvl="1"/>
            <a:r>
              <a:rPr lang="ru-RU" dirty="0" smtClean="0"/>
              <a:t>первое вмешательство </a:t>
            </a:r>
            <a:r>
              <a:rPr lang="ru-RU" dirty="0" smtClean="0"/>
              <a:t> - доступ по Федорову, ревизия почки, </a:t>
            </a:r>
            <a:r>
              <a:rPr lang="ru-RU" dirty="0" err="1" smtClean="0"/>
              <a:t>нефрэктомия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 окончании КТ-исследования отмечена </a:t>
            </a:r>
            <a:r>
              <a:rPr lang="ru-RU" b="1" dirty="0" smtClean="0"/>
              <a:t>депрессия гемодинамики</a:t>
            </a:r>
            <a:r>
              <a:rPr lang="ru-RU" dirty="0" smtClean="0"/>
              <a:t>, потребовавшая подключения вазопрессорной поддержки; выполнен </a:t>
            </a:r>
            <a:r>
              <a:rPr lang="ru-RU" dirty="0" err="1" smtClean="0"/>
              <a:t>УЗ-контроль</a:t>
            </a:r>
            <a:r>
              <a:rPr lang="ru-RU" dirty="0" smtClean="0"/>
              <a:t> брюшной полости - значимого </a:t>
            </a:r>
            <a:r>
              <a:rPr lang="ru-RU" b="1" dirty="0" smtClean="0"/>
              <a:t>нарастания </a:t>
            </a:r>
            <a:r>
              <a:rPr lang="ru-RU" b="1" dirty="0" err="1" smtClean="0"/>
              <a:t>гемоперитонеума</a:t>
            </a:r>
            <a:r>
              <a:rPr lang="ru-RU" b="1" dirty="0" smtClean="0"/>
              <a:t> не выявлено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 аудитории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Тактика хирурга с учетом появления нестабильности гемодинамики:</a:t>
            </a:r>
          </a:p>
          <a:p>
            <a:pPr lvl="1"/>
            <a:r>
              <a:rPr lang="ru-RU" dirty="0" smtClean="0"/>
              <a:t>лапароскопия </a:t>
            </a:r>
            <a:r>
              <a:rPr lang="ru-RU" dirty="0" smtClean="0"/>
              <a:t>с</a:t>
            </a:r>
            <a:r>
              <a:rPr lang="ru-RU" dirty="0" smtClean="0"/>
              <a:t>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определением тактики</a:t>
            </a:r>
          </a:p>
          <a:p>
            <a:pPr lvl="1"/>
            <a:r>
              <a:rPr lang="ru-RU" dirty="0" smtClean="0"/>
              <a:t>лапаротомия с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определением </a:t>
            </a:r>
            <a:r>
              <a:rPr lang="ru-RU" dirty="0" smtClean="0"/>
              <a:t>тактики</a:t>
            </a:r>
          </a:p>
          <a:p>
            <a:pPr lvl="1"/>
            <a:r>
              <a:rPr lang="ru-RU" dirty="0" err="1" smtClean="0"/>
              <a:t>нефрэктомия</a:t>
            </a:r>
            <a:r>
              <a:rPr lang="ru-RU" dirty="0" smtClean="0"/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7" name="Содержимое 6" descr="IMG_9843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6" name="Содержимое 5" descr="IMG_9830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35523" y="688677"/>
            <a:ext cx="4554735" cy="6072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7" name="Содержимое 6" descr="IMG_9828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30748" y="869652"/>
            <a:ext cx="4383285" cy="5844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6" name="Содержимое 5" descr="IMG_9842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06973" y="898227"/>
            <a:ext cx="4211835" cy="5615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6" name="Содержимое 5" descr="IMG_9837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78348" y="945852"/>
            <a:ext cx="4383285" cy="5844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представления клинического случая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2667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продемонстрировать диагностический алгоритм и особенности хирургической тактики у ребенка с тяжелой сочетанной травмой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7" name="Содержимое 6" descr="IMG_9839-11-01-18-08-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516" t="1175" r="13405"/>
          <a:stretch>
            <a:fillRect/>
          </a:stretch>
        </p:blipFill>
        <p:spPr>
          <a:xfrm rot="5400000">
            <a:off x="2563079" y="332521"/>
            <a:ext cx="4038600" cy="7183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Макропрепарат</a:t>
            </a:r>
            <a:endParaRPr lang="ru-RU" dirty="0"/>
          </a:p>
        </p:txBody>
      </p:sp>
      <p:pic>
        <p:nvPicPr>
          <p:cNvPr id="9" name="Содержимое 8" descr="IMG_9819-11-01-18-08-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094" t="1887" r="13208" b="10063"/>
          <a:stretch>
            <a:fillRect/>
          </a:stretch>
        </p:blipFill>
        <p:spPr>
          <a:xfrm rot="5400000">
            <a:off x="547437" y="2119563"/>
            <a:ext cx="3505200" cy="3228474"/>
          </a:xfrm>
        </p:spPr>
      </p:pic>
      <p:pic>
        <p:nvPicPr>
          <p:cNvPr id="10" name="Содержимое 9" descr="IMG_9821-11-01-18-08-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3581" r="12834" b="11006"/>
          <a:stretch>
            <a:fillRect/>
          </a:stretch>
        </p:blipFill>
        <p:spPr>
          <a:xfrm rot="16200000">
            <a:off x="4636621" y="2145179"/>
            <a:ext cx="3528358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 аудитории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Дальнейшая тактика относительно множественных повреждений органов брюшной полости:</a:t>
            </a:r>
          </a:p>
          <a:p>
            <a:pPr lvl="1"/>
            <a:r>
              <a:rPr lang="ru-RU" dirty="0" smtClean="0"/>
              <a:t>лапароскопия с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определением тактики </a:t>
            </a:r>
            <a:endParaRPr lang="ru-RU" dirty="0" smtClean="0"/>
          </a:p>
          <a:p>
            <a:pPr lvl="1"/>
            <a:r>
              <a:rPr lang="ru-RU" dirty="0" smtClean="0"/>
              <a:t>лапаротомия </a:t>
            </a:r>
            <a:r>
              <a:rPr lang="ru-RU" dirty="0" smtClean="0"/>
              <a:t>с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определением </a:t>
            </a:r>
            <a:r>
              <a:rPr lang="ru-RU" dirty="0" smtClean="0"/>
              <a:t>тактики</a:t>
            </a:r>
          </a:p>
          <a:p>
            <a:pPr lvl="1"/>
            <a:r>
              <a:rPr lang="ru-RU" dirty="0" smtClean="0"/>
              <a:t>к</a:t>
            </a:r>
            <a:r>
              <a:rPr lang="ru-RU" dirty="0" smtClean="0"/>
              <a:t>онсервативная тактика, наблюдение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 аудитории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Дальнейшая тактика относительно травмы поджелудочной железы:</a:t>
            </a:r>
          </a:p>
          <a:p>
            <a:pPr lvl="1"/>
            <a:r>
              <a:rPr lang="ru-RU" dirty="0" smtClean="0"/>
              <a:t>лапароскопия, дренирование сальниковой сумки и брюшной полости</a:t>
            </a:r>
          </a:p>
          <a:p>
            <a:pPr lvl="1"/>
            <a:r>
              <a:rPr lang="ru-RU" dirty="0" smtClean="0"/>
              <a:t>к</a:t>
            </a:r>
            <a:r>
              <a:rPr lang="ru-RU" dirty="0" smtClean="0"/>
              <a:t>онсервативная тактика, интенсивная терапия</a:t>
            </a:r>
          </a:p>
          <a:p>
            <a:pPr lvl="1"/>
            <a:r>
              <a:rPr lang="ru-RU" dirty="0" smtClean="0"/>
              <a:t>дренирование сальниковой сумки под контролем УЗИ в отсроченном порядке</a:t>
            </a:r>
          </a:p>
          <a:p>
            <a:pPr lvl="1"/>
            <a:r>
              <a:rPr lang="ru-RU" dirty="0" smtClean="0"/>
              <a:t>лапаротомия, дистальная резекция поджелудочной железы, дренирование сальниковой сумки и брюшной полости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Консервативное лечение травмы поджелудочной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остановка кормления в желудок, установка </a:t>
            </a:r>
            <a:r>
              <a:rPr lang="ru-RU" dirty="0" err="1" smtClean="0"/>
              <a:t>назоинтестинального</a:t>
            </a:r>
            <a:r>
              <a:rPr lang="ru-RU" dirty="0" smtClean="0"/>
              <a:t> зонда для кормления в кишку</a:t>
            </a:r>
          </a:p>
          <a:p>
            <a:r>
              <a:rPr lang="ru-RU" dirty="0" err="1" smtClean="0"/>
              <a:t>а</a:t>
            </a:r>
            <a:r>
              <a:rPr lang="ru-RU" dirty="0" err="1" smtClean="0"/>
              <a:t>нтисекреторная</a:t>
            </a:r>
            <a:r>
              <a:rPr lang="ru-RU" dirty="0" smtClean="0"/>
              <a:t> терапия</a:t>
            </a:r>
          </a:p>
          <a:p>
            <a:r>
              <a:rPr lang="ru-RU" dirty="0" err="1" smtClean="0"/>
              <a:t>э</a:t>
            </a:r>
            <a:r>
              <a:rPr lang="ru-RU" dirty="0" err="1" smtClean="0"/>
              <a:t>пидуральное</a:t>
            </a:r>
            <a:r>
              <a:rPr lang="ru-RU" dirty="0" smtClean="0"/>
              <a:t> обезболивание</a:t>
            </a:r>
          </a:p>
          <a:p>
            <a:r>
              <a:rPr lang="ru-RU" dirty="0" err="1" smtClean="0"/>
              <a:t>и</a:t>
            </a:r>
            <a:r>
              <a:rPr lang="ru-RU" dirty="0" err="1" smtClean="0"/>
              <a:t>нфузионная</a:t>
            </a:r>
            <a:r>
              <a:rPr lang="ru-RU" dirty="0" smtClean="0"/>
              <a:t> терапия</a:t>
            </a:r>
          </a:p>
          <a:p>
            <a:r>
              <a:rPr lang="ru-RU" dirty="0" smtClean="0"/>
              <a:t>а</a:t>
            </a:r>
            <a:r>
              <a:rPr lang="ru-RU" dirty="0" smtClean="0"/>
              <a:t>нтибактериальная терапия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МРТ брюшной полости (14-е </a:t>
            </a:r>
            <a:r>
              <a:rPr lang="ru-RU" sz="3600" dirty="0" err="1" smtClean="0"/>
              <a:t>п</a:t>
            </a:r>
            <a:r>
              <a:rPr lang="ru-RU" sz="3600" dirty="0" smtClean="0"/>
              <a:t>/о сутки)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3028" t="14679" r="31880" b="4586"/>
          <a:stretch>
            <a:fillRect/>
          </a:stretch>
        </p:blipFill>
        <p:spPr bwMode="auto">
          <a:xfrm>
            <a:off x="762000" y="1447800"/>
            <a:ext cx="3124200" cy="404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1219" t="35819" r="31902" b="27512"/>
          <a:stretch>
            <a:fillRect/>
          </a:stretch>
        </p:blipFill>
        <p:spPr bwMode="auto">
          <a:xfrm>
            <a:off x="4572000" y="1295400"/>
            <a:ext cx="388620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0941" t="33342" r="31128" b="26945"/>
          <a:stretch>
            <a:fillRect/>
          </a:stretch>
        </p:blipFill>
        <p:spPr bwMode="auto">
          <a:xfrm>
            <a:off x="4648200" y="3581400"/>
            <a:ext cx="388620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Повреждение поджелудочной железы (</a:t>
            </a:r>
            <a:r>
              <a:rPr lang="ru-RU" sz="1600" b="1" dirty="0" err="1" smtClean="0"/>
              <a:t>grade</a:t>
            </a:r>
            <a:r>
              <a:rPr lang="ru-RU" sz="1600" b="1" dirty="0" smtClean="0"/>
              <a:t> 3 по AAST). Жидкостное скопление на уровне хвоста поджелудочной железы с распространением в ложе удаленной почки. МРТ признаки посттравматического панкреатита. </a:t>
            </a:r>
            <a:r>
              <a:rPr lang="ru-RU" sz="1600" b="1" dirty="0" err="1" smtClean="0"/>
              <a:t>Билома</a:t>
            </a:r>
            <a:r>
              <a:rPr lang="ru-RU" sz="1600" b="1" dirty="0" smtClean="0"/>
              <a:t> S7 печени.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Консервативное лечение травмы печени 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постельный режим</a:t>
            </a:r>
          </a:p>
          <a:p>
            <a:endParaRPr lang="ru-RU" dirty="0" smtClean="0"/>
          </a:p>
          <a:p>
            <a:r>
              <a:rPr lang="ru-RU" dirty="0" err="1" smtClean="0"/>
              <a:t>гемостатические</a:t>
            </a:r>
            <a:r>
              <a:rPr lang="ru-RU" dirty="0" smtClean="0"/>
              <a:t> </a:t>
            </a:r>
            <a:r>
              <a:rPr lang="ru-RU" dirty="0" err="1" smtClean="0"/>
              <a:t>препататы</a:t>
            </a:r>
            <a:r>
              <a:rPr lang="ru-RU" dirty="0" smtClean="0"/>
              <a:t> в ранние сроки после травмы</a:t>
            </a:r>
          </a:p>
          <a:p>
            <a:endParaRPr lang="ru-RU" dirty="0" smtClean="0"/>
          </a:p>
          <a:p>
            <a:r>
              <a:rPr lang="ru-RU" dirty="0" err="1" smtClean="0"/>
              <a:t>УЗ-контроль</a:t>
            </a:r>
            <a:r>
              <a:rPr lang="ru-RU" dirty="0" smtClean="0"/>
              <a:t> в динамике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Течение посттравматического периода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ребенок выписан в удовлетворительном состоянии на 26-е сутки после травмы</a:t>
            </a:r>
          </a:p>
          <a:p>
            <a:endParaRPr lang="ru-RU" sz="2400" dirty="0" smtClean="0"/>
          </a:p>
          <a:p>
            <a:r>
              <a:rPr lang="ru-RU" sz="2400" dirty="0" smtClean="0"/>
              <a:t>посттравматические изменения в печени (минимальных размеров </a:t>
            </a:r>
            <a:r>
              <a:rPr lang="ru-RU" sz="2400" dirty="0" err="1" smtClean="0"/>
              <a:t>билома</a:t>
            </a:r>
            <a:r>
              <a:rPr lang="ru-RU" sz="2400" dirty="0" smtClean="0"/>
              <a:t>) и поджелудочной железе (</a:t>
            </a:r>
            <a:r>
              <a:rPr lang="ru-RU" sz="2400" dirty="0" err="1" smtClean="0"/>
              <a:t>парапанкреатические</a:t>
            </a:r>
            <a:r>
              <a:rPr lang="ru-RU" sz="2400" dirty="0" smtClean="0"/>
              <a:t> жидкостные включения) полностью </a:t>
            </a:r>
            <a:r>
              <a:rPr lang="ru-RU" sz="2400" dirty="0" smtClean="0"/>
              <a:t>регрессировали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катамнез</a:t>
            </a:r>
            <a:r>
              <a:rPr lang="ru-RU" sz="2400" dirty="0" smtClean="0"/>
              <a:t> 3 месяца – благополучный исход</a:t>
            </a:r>
            <a:endParaRPr lang="ru-RU" sz="2400" dirty="0"/>
          </a:p>
        </p:txBody>
      </p:sp>
      <p:pic>
        <p:nvPicPr>
          <p:cNvPr id="2050" name="Picture 2" descr="C:\Users\kutkina.NDXT\Downloads\F3AADF72-BAD8-420C-9B8F-A54185FC39D5-30-05-18-11-31.JPG"/>
          <p:cNvPicPr>
            <a:picLocks noChangeAspect="1" noChangeArrowheads="1"/>
          </p:cNvPicPr>
          <p:nvPr/>
        </p:nvPicPr>
        <p:blipFill>
          <a:blip r:embed="rId2" cstate="print"/>
          <a:srcRect l="8602" t="21147" r="-1075" b="17204"/>
          <a:stretch>
            <a:fillRect/>
          </a:stretch>
        </p:blipFill>
        <p:spPr bwMode="auto">
          <a:xfrm>
            <a:off x="5410200" y="5334000"/>
            <a:ext cx="2667000" cy="13335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7500" t="26667" r="32500" b="15555"/>
          <a:stretch>
            <a:fillRect/>
          </a:stretch>
        </p:blipFill>
        <p:spPr bwMode="auto">
          <a:xfrm>
            <a:off x="5334000" y="1371600"/>
            <a:ext cx="2895600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26667" r="27500" b="11111"/>
          <a:stretch>
            <a:fillRect/>
          </a:stretch>
        </p:blipFill>
        <p:spPr bwMode="auto">
          <a:xfrm>
            <a:off x="5334000" y="33528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Пациент С., 2 года 1 месяц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200" i="1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772400" cy="44958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Тяжелая сочетанная травма (ISS=43)</a:t>
            </a:r>
          </a:p>
          <a:p>
            <a:pPr algn="l"/>
            <a:endParaRPr lang="ru-RU" sz="2400" b="1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ЗЧМТ. Ушиб головного мозга средней степени тяжести (AIS 3). Ушиб мягких тканей носа.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Закрытая травма груди. Ушиб обоих легких средней степени тяжести (AIS 3).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Закрытая множественная травма живота. 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Отрыв сосудистой ножки левой почки (AIS 5)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Поперечный разрыв поджелудочной железы на границе тела и хвоста (AIS 3-4).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</a:rPr>
              <a:t>Чрезкапсульный</a:t>
            </a:r>
            <a:r>
              <a:rPr lang="ru-RU" sz="1800" dirty="0" smtClean="0">
                <a:solidFill>
                  <a:schemeClr val="tx1"/>
                </a:solidFill>
              </a:rPr>
              <a:t> разрыв паренхимы правой доли печени (6-7 сегменты) (AIS 3).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</a:rPr>
              <a:t>Чрезкапсульный</a:t>
            </a:r>
            <a:r>
              <a:rPr lang="ru-RU" sz="1800" dirty="0" smtClean="0">
                <a:solidFill>
                  <a:schemeClr val="tx1"/>
                </a:solidFill>
              </a:rPr>
              <a:t> разрыв верхнего полюса селезенки (AIS 3).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Ушиб корня брыжейки.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Ушиб стенки желудка. 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Малый </a:t>
            </a:r>
            <a:r>
              <a:rPr lang="ru-RU" sz="1800" dirty="0" err="1" smtClean="0">
                <a:solidFill>
                  <a:schemeClr val="tx1"/>
                </a:solidFill>
              </a:rPr>
              <a:t>гемоперитонеум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Травматический шок 2 ст. </a:t>
            </a:r>
            <a:r>
              <a:rPr lang="ru-RU" sz="2000" b="1" dirty="0" smtClean="0">
                <a:solidFill>
                  <a:schemeClr val="tx1"/>
                </a:solidFill>
              </a:rPr>
              <a:t>Кровопотеря 3 ст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птимальным диагностическим алгоритмом при поступлении ребенка с ТСТ в специализированный стационар является:</a:t>
            </a:r>
          </a:p>
          <a:p>
            <a:pPr lvl="1"/>
            <a:r>
              <a:rPr lang="ru-RU" dirty="0" smtClean="0"/>
              <a:t>при стабильности гемодинамики </a:t>
            </a:r>
            <a:r>
              <a:rPr lang="ru-RU" dirty="0" smtClean="0"/>
              <a:t> - выполнение УЗИ по </a:t>
            </a:r>
            <a:r>
              <a:rPr lang="en-US" dirty="0" smtClean="0"/>
              <a:t>FAST</a:t>
            </a:r>
            <a:r>
              <a:rPr lang="ru-RU" dirty="0" smtClean="0"/>
              <a:t>-протоколу + КТ по системе «</a:t>
            </a:r>
            <a:r>
              <a:rPr lang="en-US" dirty="0" smtClean="0"/>
              <a:t>whole-body</a:t>
            </a:r>
            <a:r>
              <a:rPr lang="ru-RU" dirty="0" smtClean="0"/>
              <a:t>» + лабораторные тесты</a:t>
            </a:r>
          </a:p>
          <a:p>
            <a:pPr lvl="1"/>
            <a:r>
              <a:rPr lang="ru-RU" dirty="0" smtClean="0"/>
              <a:t>при нестабильности – только лабораторные тесты и УЗИ</a:t>
            </a:r>
          </a:p>
          <a:p>
            <a:endParaRPr lang="ru-RU" dirty="0" smtClean="0"/>
          </a:p>
          <a:p>
            <a:r>
              <a:rPr lang="ru-RU" dirty="0" smtClean="0"/>
              <a:t>выбор экстренной хирургической тактики у детей с ТСТ определяется, в первую очередь, стабильностью гемодинамики</a:t>
            </a:r>
          </a:p>
          <a:p>
            <a:endParaRPr lang="ru-RU" dirty="0" smtClean="0"/>
          </a:p>
          <a:p>
            <a:r>
              <a:rPr lang="ru-RU" dirty="0" smtClean="0"/>
              <a:t>выбор тактики дальнейшего лечения у детей с ТСТ определяется широкими возможностями методов диагностики, предпочтение отдается консервативной терапии с применением минимально </a:t>
            </a:r>
            <a:r>
              <a:rPr lang="ru-RU" dirty="0" err="1" smtClean="0"/>
              <a:t>инвазивных</a:t>
            </a:r>
            <a:r>
              <a:rPr lang="ru-RU" dirty="0" smtClean="0"/>
              <a:t> методик операции при необходимости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Anamnesis </a:t>
            </a:r>
            <a:r>
              <a:rPr lang="en-US" b="1" dirty="0" err="1" smtClean="0"/>
              <a:t>morbi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953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 smtClean="0"/>
              <a:t>травма в результате </a:t>
            </a:r>
            <a:r>
              <a:rPr lang="ru-RU" dirty="0" smtClean="0"/>
              <a:t>ДТП </a:t>
            </a:r>
            <a:r>
              <a:rPr lang="ru-RU" dirty="0"/>
              <a:t>- ребенок находился в коляске, пристегнут фиксирующими ремнями, коляска сбита снегоуборочной </a:t>
            </a:r>
            <a:r>
              <a:rPr lang="ru-RU" dirty="0" smtClean="0"/>
              <a:t>машиной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/>
              <a:t>п</a:t>
            </a:r>
            <a:r>
              <a:rPr lang="ru-RU" dirty="0" smtClean="0"/>
              <a:t>осле </a:t>
            </a:r>
            <a:r>
              <a:rPr lang="ru-RU" dirty="0"/>
              <a:t>травмы, со слов матери, ребенок находился в спутанном сознании, словесного ответа не было, глаза открывал, отмечалась однократная рвота (аспирация</a:t>
            </a:r>
            <a:r>
              <a:rPr lang="ru-RU" dirty="0" smtClean="0"/>
              <a:t>?)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/>
              <a:t>м</a:t>
            </a:r>
            <a:r>
              <a:rPr lang="ru-RU" dirty="0" smtClean="0"/>
              <a:t>ать </a:t>
            </a:r>
            <a:r>
              <a:rPr lang="ru-RU" dirty="0"/>
              <a:t>самотёком доставила ребенка на подстанцию скорой помощи </a:t>
            </a:r>
            <a:r>
              <a:rPr lang="ru-RU" dirty="0" smtClean="0"/>
              <a:t>в </a:t>
            </a:r>
            <a:r>
              <a:rPr lang="ru-RU" dirty="0"/>
              <a:t>течение 5-10 минут после </a:t>
            </a:r>
            <a:r>
              <a:rPr lang="ru-RU" dirty="0" smtClean="0"/>
              <a:t>травмы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/>
              <a:t>в</a:t>
            </a:r>
            <a:r>
              <a:rPr lang="ru-RU" dirty="0" smtClean="0"/>
              <a:t>ызвана </a:t>
            </a:r>
            <a:r>
              <a:rPr lang="ru-RU" dirty="0"/>
              <a:t>бригада </a:t>
            </a:r>
            <a:r>
              <a:rPr lang="ru-RU" dirty="0" err="1"/>
              <a:t>санавиации</a:t>
            </a:r>
            <a:r>
              <a:rPr lang="ru-RU" dirty="0"/>
              <a:t>, ребенок доставлен в приёмное отделение НИИ </a:t>
            </a:r>
            <a:r>
              <a:rPr lang="ru-RU" dirty="0" err="1" smtClean="0"/>
              <a:t>НДХиТ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этапе транспортировки продолжен мониторинг ЖВФ, дотация О2 через лицевую маску, </a:t>
            </a:r>
            <a:r>
              <a:rPr lang="ru-RU" dirty="0" err="1"/>
              <a:t>седатирован</a:t>
            </a:r>
            <a:r>
              <a:rPr lang="ru-RU" dirty="0"/>
              <a:t> </a:t>
            </a:r>
            <a:r>
              <a:rPr lang="ru-RU" dirty="0" err="1" smtClean="0"/>
              <a:t>фентанилом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 поступлении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ровень сознания – сопор</a:t>
            </a:r>
          </a:p>
          <a:p>
            <a:endParaRPr lang="ru-RU" dirty="0" smtClean="0"/>
          </a:p>
          <a:p>
            <a:r>
              <a:rPr lang="ru-RU" dirty="0" smtClean="0"/>
              <a:t>гемодинамика – стабильная</a:t>
            </a:r>
          </a:p>
          <a:p>
            <a:endParaRPr lang="ru-RU" dirty="0" smtClean="0"/>
          </a:p>
          <a:p>
            <a:r>
              <a:rPr lang="ru-RU" dirty="0" smtClean="0"/>
              <a:t>в ОАК - умеренное снижение показателей "красной" крови (Hb101 г/л / </a:t>
            </a:r>
            <a:r>
              <a:rPr lang="ru-RU" dirty="0" err="1" smtClean="0"/>
              <a:t>Ht</a:t>
            </a:r>
            <a:r>
              <a:rPr lang="ru-RU" dirty="0" smtClean="0"/>
              <a:t> 31,6% / Эр 3,4), умеренный </a:t>
            </a:r>
            <a:r>
              <a:rPr lang="ru-RU" dirty="0" err="1" smtClean="0"/>
              <a:t>лекоцитоз</a:t>
            </a:r>
            <a:r>
              <a:rPr lang="ru-RU" dirty="0" smtClean="0"/>
              <a:t>; по газам крови - </a:t>
            </a:r>
            <a:r>
              <a:rPr lang="ru-RU" dirty="0" err="1" smtClean="0"/>
              <a:t>лактатацидоз</a:t>
            </a:r>
            <a:r>
              <a:rPr lang="ru-RU" dirty="0" smtClean="0"/>
              <a:t>; по данным </a:t>
            </a:r>
            <a:r>
              <a:rPr lang="ru-RU" dirty="0" err="1" smtClean="0"/>
              <a:t>коагулограммы</a:t>
            </a:r>
            <a:r>
              <a:rPr lang="ru-RU" dirty="0" smtClean="0"/>
              <a:t> - фибриноген 1,6, АТ-III 51,4%; в б/</a:t>
            </a:r>
            <a:r>
              <a:rPr lang="ru-RU" dirty="0" err="1" smtClean="0"/>
              <a:t>х</a:t>
            </a:r>
            <a:r>
              <a:rPr lang="ru-RU" dirty="0" smtClean="0"/>
              <a:t> анализе крови - повышение печеночных ферментов (АЛТ до 1049 </a:t>
            </a:r>
            <a:r>
              <a:rPr lang="ru-RU" dirty="0" err="1" smtClean="0"/>
              <a:t>Ед</a:t>
            </a:r>
            <a:r>
              <a:rPr lang="ru-RU" dirty="0" smtClean="0"/>
              <a:t>/л, АСТ до 1672 </a:t>
            </a:r>
            <a:r>
              <a:rPr lang="ru-RU" dirty="0" err="1" smtClean="0"/>
              <a:t>Ед</a:t>
            </a:r>
            <a:r>
              <a:rPr lang="ru-RU" dirty="0" smtClean="0"/>
              <a:t>/л), альфа-амилаза не повышена (128 </a:t>
            </a:r>
            <a:r>
              <a:rPr lang="ru-RU" dirty="0" err="1" smtClean="0"/>
              <a:t>Ед</a:t>
            </a:r>
            <a:r>
              <a:rPr lang="ru-RU" dirty="0" smtClean="0"/>
              <a:t>/л), повышение маркеров </a:t>
            </a:r>
            <a:r>
              <a:rPr lang="ru-RU" dirty="0" err="1" smtClean="0"/>
              <a:t>эндотоксикоза</a:t>
            </a:r>
            <a:r>
              <a:rPr lang="ru-RU" dirty="0" smtClean="0"/>
              <a:t> (миоглобин 2840, КФК 557 </a:t>
            </a:r>
            <a:r>
              <a:rPr lang="ru-RU" dirty="0" err="1" smtClean="0"/>
              <a:t>Ед</a:t>
            </a:r>
            <a:r>
              <a:rPr lang="ru-RU" dirty="0" smtClean="0"/>
              <a:t>/л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</a:t>
            </a:r>
            <a:r>
              <a:rPr lang="ru-RU" smtClean="0"/>
              <a:t>при поступлении</a:t>
            </a:r>
            <a:endParaRPr lang="ru-RU" dirty="0"/>
          </a:p>
        </p:txBody>
      </p:sp>
      <p:pic>
        <p:nvPicPr>
          <p:cNvPr id="9" name="Содержимое 8" descr="кт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31735"/>
            <a:ext cx="4038600" cy="4062892"/>
          </a:xfrm>
        </p:spPr>
      </p:pic>
      <p:pic>
        <p:nvPicPr>
          <p:cNvPr id="10" name="Содержимое 9" descr="кт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14161"/>
            <a:ext cx="4038600" cy="3498041"/>
          </a:xfrm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ЗЧМТ. Ушиб головного мозга средней степени тяжести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</a:t>
            </a:r>
            <a:r>
              <a:rPr lang="ru-RU" smtClean="0"/>
              <a:t>при поступлении</a:t>
            </a:r>
            <a:endParaRPr lang="ru-RU" dirty="0"/>
          </a:p>
        </p:txBody>
      </p:sp>
      <p:pic>
        <p:nvPicPr>
          <p:cNvPr id="6" name="Содержимое 5" descr="кт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660" t="13348" r="1887"/>
          <a:stretch>
            <a:fillRect/>
          </a:stretch>
        </p:blipFill>
        <p:spPr>
          <a:xfrm>
            <a:off x="228600" y="1981200"/>
            <a:ext cx="3733800" cy="2473427"/>
          </a:xfrm>
        </p:spPr>
      </p:pic>
      <p:pic>
        <p:nvPicPr>
          <p:cNvPr id="7" name="Содержимое 6" descr="кт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950" b="2152"/>
          <a:stretch>
            <a:fillRect/>
          </a:stretch>
        </p:blipFill>
        <p:spPr>
          <a:xfrm>
            <a:off x="4114800" y="1752600"/>
            <a:ext cx="4839483" cy="32766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Закрытая травма груди. Ушиб обоих легких средней степени тяжести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при поступлении:</a:t>
            </a:r>
            <a:endParaRPr lang="ru-RU" dirty="0"/>
          </a:p>
        </p:txBody>
      </p:sp>
      <p:pic>
        <p:nvPicPr>
          <p:cNvPr id="9" name="Содержимое 8" descr="кт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564037" cy="3922036"/>
          </a:xfrm>
        </p:spPr>
      </p:pic>
      <p:pic>
        <p:nvPicPr>
          <p:cNvPr id="10" name="Содержимое 9" descr="кт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286000"/>
            <a:ext cx="4038600" cy="2814625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Закрытая травма </a:t>
            </a:r>
            <a:r>
              <a:rPr lang="ru-RU" sz="2000" dirty="0" smtClean="0"/>
              <a:t>живота. </a:t>
            </a:r>
            <a:r>
              <a:rPr lang="ru-RU" sz="2000" dirty="0" err="1" smtClean="0"/>
              <a:t>Чрезкапсульный</a:t>
            </a:r>
            <a:r>
              <a:rPr lang="ru-RU" sz="2000" dirty="0" smtClean="0"/>
              <a:t> разрыв паренхимы правой доли печени (6-7 сегменты) (AIS </a:t>
            </a:r>
            <a:r>
              <a:rPr lang="ru-RU" sz="2000" dirty="0" smtClean="0"/>
              <a:t>3)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при поступлении:</a:t>
            </a:r>
            <a:endParaRPr lang="ru-RU" dirty="0"/>
          </a:p>
        </p:txBody>
      </p:sp>
      <p:pic>
        <p:nvPicPr>
          <p:cNvPr id="7" name="Содержимое 6" descr="кт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4525391" cy="3948796"/>
          </a:xfrm>
        </p:spPr>
      </p:pic>
      <p:pic>
        <p:nvPicPr>
          <p:cNvPr id="8" name="Содержимое 7" descr="кт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514600"/>
            <a:ext cx="4038600" cy="2701007"/>
          </a:xfrm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dirty="0" smtClean="0"/>
              <a:t>Закрытая травма </a:t>
            </a:r>
            <a:r>
              <a:rPr lang="ru-RU" sz="2000" dirty="0" smtClean="0"/>
              <a:t>живота. </a:t>
            </a:r>
            <a:r>
              <a:rPr lang="ru-RU" sz="2000" dirty="0" err="1" smtClean="0"/>
              <a:t>Чрезкапсульный</a:t>
            </a:r>
            <a:r>
              <a:rPr lang="ru-RU" sz="2000" dirty="0" smtClean="0"/>
              <a:t> разрыв верхнего полюса селезенки (AIS 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при поступлении:</a:t>
            </a:r>
            <a:endParaRPr lang="ru-RU" dirty="0"/>
          </a:p>
        </p:txBody>
      </p:sp>
      <p:pic>
        <p:nvPicPr>
          <p:cNvPr id="10" name="Содержимое 9" descr="кт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256243" cy="4525963"/>
          </a:xfrm>
        </p:spPr>
      </p:pic>
      <p:sp>
        <p:nvSpPr>
          <p:cNvPr id="4" name="TextBox 3"/>
          <p:cNvSpPr txBox="1"/>
          <p:nvPr/>
        </p:nvSpPr>
        <p:spPr>
          <a:xfrm>
            <a:off x="1066800" y="5943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000" dirty="0" smtClean="0"/>
              <a:t>Закрытая травма </a:t>
            </a:r>
            <a:r>
              <a:rPr lang="ru-RU" sz="2000" dirty="0" smtClean="0"/>
              <a:t>живота. </a:t>
            </a:r>
            <a:r>
              <a:rPr lang="ru-RU" sz="2000" dirty="0" smtClean="0"/>
              <a:t>Поперечный разрыв поджелудочной железы на границе тела и хвоста (AIS 3-4).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850</Words>
  <Application>Microsoft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Клиническое наблюдение ребенка 2 лет с тяжелой сочетанной травмой</vt:lpstr>
      <vt:lpstr>Цель представления клинического случая</vt:lpstr>
      <vt:lpstr>Anamnesis morbi</vt:lpstr>
      <vt:lpstr>При поступлении</vt:lpstr>
      <vt:lpstr>КТ при поступлении</vt:lpstr>
      <vt:lpstr>КТ при поступлении</vt:lpstr>
      <vt:lpstr>КТ при поступлении:</vt:lpstr>
      <vt:lpstr>КТ при поступлении:</vt:lpstr>
      <vt:lpstr>КТ при поступлении:</vt:lpstr>
      <vt:lpstr>КТ при поступлении:</vt:lpstr>
      <vt:lpstr>КТ при поступлении:</vt:lpstr>
      <vt:lpstr>Вопрос к аудитории</vt:lpstr>
      <vt:lpstr>Слайд 13</vt:lpstr>
      <vt:lpstr>Вопрос к аудитории</vt:lpstr>
      <vt:lpstr>Операция</vt:lpstr>
      <vt:lpstr>Операция</vt:lpstr>
      <vt:lpstr>Операция</vt:lpstr>
      <vt:lpstr>Операция</vt:lpstr>
      <vt:lpstr>Операция</vt:lpstr>
      <vt:lpstr>Операция</vt:lpstr>
      <vt:lpstr>Макропрепарат</vt:lpstr>
      <vt:lpstr>Вопрос к аудитории</vt:lpstr>
      <vt:lpstr>Вопрос к аудитории</vt:lpstr>
      <vt:lpstr>Консервативное лечение травмы поджелудочной железы</vt:lpstr>
      <vt:lpstr>МРТ брюшной полости (14-е п/о сутки)</vt:lpstr>
      <vt:lpstr>Консервативное лечение травмы печени и селезенки</vt:lpstr>
      <vt:lpstr>Течение посттравматического периода</vt:lpstr>
      <vt:lpstr>Пациент С., 2 года 1 месяц   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Никонов Андрей Васильевич</dc:creator>
  <cp:lastModifiedBy>kutkina</cp:lastModifiedBy>
  <cp:revision>117</cp:revision>
  <cp:lastPrinted>1601-01-01T00:00:00Z</cp:lastPrinted>
  <dcterms:created xsi:type="dcterms:W3CDTF">1601-01-01T00:00:00Z</dcterms:created>
  <dcterms:modified xsi:type="dcterms:W3CDTF">2018-05-30T20:39:41Z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