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3" r:id="rId8"/>
    <p:sldId id="324" r:id="rId9"/>
    <p:sldId id="260" r:id="rId10"/>
    <p:sldId id="307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8"/>
    <p:restoredTop sz="91096"/>
  </p:normalViewPr>
  <p:slideViewPr>
    <p:cSldViewPr>
      <p:cViewPr>
        <p:scale>
          <a:sx n="70" d="100"/>
          <a:sy n="70" d="100"/>
        </p:scale>
        <p:origin x="72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2B29-97AA-914F-A93E-DF1846910BC0}" type="datetimeFigureOut">
              <a:rPr lang="ru-RU" smtClean="0"/>
              <a:pPr/>
              <a:t>29.06.18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56C3-5BA7-B447-842F-D8301DAA7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1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8F48-1556-47E3-A820-9EB1D75FB1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0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47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/>
          <p:nvPr/>
        </p:nvSpPr>
        <p:spPr>
          <a:xfrm rot="5400000">
            <a:off x="419099" y="6467474"/>
            <a:ext cx="190849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02" name="Shape 10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3" name="Shape 103"/>
          <p:cNvSpPr/>
          <p:nvPr/>
        </p:nvSpPr>
        <p:spPr>
          <a:xfrm rot="5400000">
            <a:off x="419099" y="6467474"/>
            <a:ext cx="190849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04" name="Shape 104"/>
          <p:cNvCxnSpPr/>
          <p:nvPr/>
        </p:nvCxnSpPr>
        <p:spPr>
          <a:xfrm rot="5400000">
            <a:off x="3629606" y="3201951"/>
            <a:ext cx="585215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" name="Shape 29"/>
          <p:cNvSpPr/>
          <p:nvPr/>
        </p:nvSpPr>
        <p:spPr>
          <a:xfrm rot="5400000">
            <a:off x="419099" y="6467474"/>
            <a:ext cx="190849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Bookman Old Style"/>
              <a:buNone/>
              <a:defRPr sz="32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457200" marR="0" lvl="1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8BA1B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646C8F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BABABA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9FB8CD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1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216151" y="6355080"/>
            <a:ext cx="1219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904875" y="3648075"/>
            <a:ext cx="7315200" cy="1280159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914400" y="5048250"/>
            <a:ext cx="7315200" cy="685799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904875" y="3648075"/>
            <a:ext cx="228600" cy="1280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914400" y="5048250"/>
            <a:ext cx="228600" cy="685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32198" y="1216151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7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4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5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5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5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bin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599" cy="4843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75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8194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238760" algn="l" rtl="0">
              <a:spcBef>
                <a:spcPts val="500"/>
              </a:spcBef>
              <a:buClr>
                <a:srgbClr val="BABABA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233680" algn="l" rtl="0">
              <a:spcBef>
                <a:spcPts val="400"/>
              </a:spcBef>
              <a:buClr>
                <a:srgbClr val="8BA1B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228600" algn="l" rtl="0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7" name="Shape 77"/>
          <p:cNvCxnSpPr/>
          <p:nvPr/>
        </p:nvCxnSpPr>
        <p:spPr>
          <a:xfrm rot="5400000">
            <a:off x="3160645" y="3324224"/>
            <a:ext cx="603503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8" name="Shape 78"/>
          <p:cNvSpPr/>
          <p:nvPr/>
        </p:nvSpPr>
        <p:spPr>
          <a:xfrm rot="5400000">
            <a:off x="419099" y="6467474"/>
            <a:ext cx="190849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49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20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chemeClr val="dk1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224028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90500" algn="l" rtl="0">
              <a:spcBef>
                <a:spcPts val="500"/>
              </a:spcBef>
              <a:buClr>
                <a:schemeClr val="dk1"/>
              </a:buClr>
              <a:buSzPct val="76000"/>
              <a:buFont typeface="Noto Sans Symbols"/>
              <a:buChar char="▶"/>
              <a:defRPr sz="1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93675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88594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8" name="Shape 88"/>
          <p:cNvSpPr/>
          <p:nvPr/>
        </p:nvSpPr>
        <p:spPr>
          <a:xfrm rot="5400000">
            <a:off x="419099" y="6467474"/>
            <a:ext cx="190849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57200" y="500856"/>
            <a:ext cx="18287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116835" y="-440436"/>
            <a:ext cx="491032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8844" algn="l" rtl="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lvl="1" indent="-170942" algn="l" rtl="0">
              <a:spcBef>
                <a:spcPts val="500"/>
              </a:spcBef>
              <a:buClr>
                <a:schemeClr val="accent2"/>
              </a:buClr>
              <a:buSzPct val="76000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lvl="2" indent="-142240" algn="l" rtl="0">
              <a:spcBef>
                <a:spcPts val="500"/>
              </a:spcBef>
              <a:buClr>
                <a:srgbClr val="BABABA"/>
              </a:buClr>
              <a:buSzPct val="760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53669" algn="l" rtl="0">
              <a:spcBef>
                <a:spcPts val="400"/>
              </a:spcBef>
              <a:buClr>
                <a:srgbClr val="8BA1B3"/>
              </a:buClr>
              <a:buSzPct val="7000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-157480" algn="l" rtl="0">
              <a:spcBef>
                <a:spcPts val="300"/>
              </a:spcBef>
              <a:buClr>
                <a:schemeClr val="accent2"/>
              </a:buClr>
              <a:buSzPct val="7000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lvl="5" indent="-109220" algn="l" rtl="0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lvl="6" indent="-123825" algn="l" rtl="0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lvl="7" indent="-116204" algn="l" rtl="0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lvl="8" indent="-130810" algn="l" rtl="0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12647" y="6356350"/>
            <a:ext cx="1981199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4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/>
          <p:nvPr/>
        </p:nvSpPr>
        <p:spPr>
          <a:xfrm rot="5400000">
            <a:off x="419099" y="6467474"/>
            <a:ext cx="190849" cy="12031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827583" y="258304"/>
            <a:ext cx="5904656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ГБУЗ Морозовская детская городская клиническая больница Департамента </a:t>
            </a:r>
            <a:r>
              <a:rPr lang="ru-RU" sz="1800" b="0" i="0" u="none" strike="noStrike" cap="none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здравооохранения</a:t>
            </a:r>
            <a:r>
              <a:rPr lang="ru-RU" sz="1800" b="0" i="0" u="none" strike="noStrike" cap="none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города Москвы </a:t>
            </a:r>
            <a:endParaRPr lang="ru-RU" sz="1800" b="0" i="0" u="none" strike="noStrike" cap="none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096435" y="1931502"/>
            <a:ext cx="6984777" cy="12739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4D3E0"/>
              </a:buClr>
              <a:buSzPct val="25000"/>
              <a:buFont typeface="Bookman Old Style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Патологический перелом проксимального отдела бедренной кости, </a:t>
            </a:r>
          </a:p>
          <a:p>
            <a:pPr marL="0" marR="0" lvl="0" indent="0" algn="ctr" rtl="0">
              <a:spcBef>
                <a:spcPts val="0"/>
              </a:spcBef>
              <a:buClr>
                <a:srgbClr val="C4D3E0"/>
              </a:buClr>
              <a:buSzPct val="25000"/>
              <a:buFont typeface="Bookman Old Style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31-М/3.2 </a:t>
            </a:r>
            <a:r>
              <a:rPr lang="en-US" sz="3600" b="1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III</a:t>
            </a:r>
            <a:endParaRPr lang="ru-RU" sz="3600" b="1" i="0" u="none" strike="noStrike" cap="none" dirty="0">
              <a:solidFill>
                <a:schemeClr val="tx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07504" y="5229200"/>
            <a:ext cx="8962642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100" b="1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Петров М.А., Шляпникова Н.С., Панкратов И.В., </a:t>
            </a:r>
            <a:r>
              <a:rPr lang="ru-RU" sz="2100" b="1" i="0" u="none" strike="noStrike" cap="none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Баранов Р.А., </a:t>
            </a:r>
            <a:r>
              <a:rPr lang="ru-RU" sz="2100" b="1" i="0" u="sng" strike="noStrike" cap="none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Павлова </a:t>
            </a:r>
            <a:r>
              <a:rPr lang="ru-RU" sz="2100" b="1" i="0" u="sng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Д.Д.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804864" y="6237312"/>
            <a:ext cx="3567921" cy="415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1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Москва</a:t>
            </a:r>
            <a:r>
              <a:rPr lang="ru-RU" sz="2100" b="0" i="0" u="none" strike="noStrike" cap="none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ru-RU" sz="2100" b="0" i="0" u="none" strike="noStrike" cap="none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2018</a:t>
            </a:r>
            <a:endParaRPr lang="ru-RU" sz="2100" b="0" i="0" u="none" strike="noStrike" cap="none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632" y="171178"/>
            <a:ext cx="2143513" cy="109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 idx="4294967295"/>
          </p:nvPr>
        </p:nvSpPr>
        <p:spPr>
          <a:xfrm>
            <a:off x="1403648" y="3140968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Bookman Old Style"/>
              <a:buNone/>
            </a:pPr>
            <a:r>
              <a:rPr lang="ru-RU" sz="3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52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А., 7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08104" y="1907704"/>
            <a:ext cx="3635896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31-М/3</a:t>
            </a:r>
            <a:r>
              <a:rPr lang="en-US" dirty="0"/>
              <a:t>.2 </a:t>
            </a:r>
            <a:r>
              <a:rPr lang="en-US" dirty="0" smtClean="0"/>
              <a:t>III</a:t>
            </a:r>
            <a:r>
              <a:rPr lang="ru-RU" dirty="0" smtClean="0"/>
              <a:t> по классификации </a:t>
            </a:r>
            <a:r>
              <a:rPr lang="en-US" dirty="0" smtClean="0"/>
              <a:t>AO PCCF </a:t>
            </a: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равма 10.10.16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еханизм травмы низкоэнергетический (падение с высоты собственного роста)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8766" r="16400" b="19284"/>
          <a:stretch/>
        </p:blipFill>
        <p:spPr>
          <a:xfrm>
            <a:off x="323528" y="1556792"/>
            <a:ext cx="5228512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 ли </a:t>
            </a:r>
            <a:r>
              <a:rPr lang="ru-RU" dirty="0" err="1" smtClean="0"/>
              <a:t>дообследование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331640" y="2132856"/>
            <a:ext cx="7632848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ет, рекомендовано консервативное лечение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ет, 	рекомендовано оперативное лечение (закрытая репозиция, остеосинтез)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надо КТ для определения тактики хирургического лечения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4" y="693147"/>
            <a:ext cx="3281536" cy="1112168"/>
          </a:xfrm>
        </p:spPr>
        <p:txBody>
          <a:bodyPr/>
          <a:lstStyle/>
          <a:p>
            <a:pPr algn="ctr"/>
            <a:r>
              <a:rPr lang="ru-RU" dirty="0" smtClean="0"/>
              <a:t>Компьютерная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томография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27852" r="50000" b="25637"/>
          <a:stretch/>
        </p:blipFill>
        <p:spPr>
          <a:xfrm>
            <a:off x="253366" y="310239"/>
            <a:ext cx="2581298" cy="2409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26744" r="36711" b="14563"/>
          <a:stretch/>
        </p:blipFill>
        <p:spPr>
          <a:xfrm>
            <a:off x="6095608" y="228600"/>
            <a:ext cx="2952328" cy="3401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7" t="25637" r="15620" b="16777"/>
          <a:stretch/>
        </p:blipFill>
        <p:spPr>
          <a:xfrm>
            <a:off x="6156176" y="3749979"/>
            <a:ext cx="2821452" cy="2991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30067" r="58386" b="26744"/>
          <a:stretch/>
        </p:blipFill>
        <p:spPr>
          <a:xfrm>
            <a:off x="235998" y="3140968"/>
            <a:ext cx="2621568" cy="3152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8" t="38599" r="34496" b="17885"/>
          <a:stretch/>
        </p:blipFill>
        <p:spPr>
          <a:xfrm>
            <a:off x="3192450" y="3140968"/>
            <a:ext cx="2497885" cy="315284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3366" y="2746597"/>
            <a:ext cx="2883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x-none" sz="1800" dirty="0">
                <a:latin typeface="Times New Roman" charset="0"/>
                <a:ea typeface="Times New Roman" charset="0"/>
                <a:cs typeface="Times New Roman" charset="0"/>
              </a:rPr>
              <a:t>а</a:t>
            </a:r>
            <a:r>
              <a:rPr lang="ru-RU" altLang="x-none" sz="1800" dirty="0" smtClean="0">
                <a:latin typeface="Times New Roman" charset="0"/>
                <a:ea typeface="Times New Roman" charset="0"/>
                <a:cs typeface="Times New Roman" charset="0"/>
              </a:rPr>
              <a:t>ксиальная проекция </a:t>
            </a:r>
            <a:endParaRPr lang="ru-RU" altLang="x-none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233" y="6372036"/>
            <a:ext cx="2883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x-none" sz="1800" dirty="0" smtClean="0">
                <a:latin typeface="Times New Roman" charset="0"/>
                <a:ea typeface="Times New Roman" charset="0"/>
                <a:cs typeface="Times New Roman" charset="0"/>
              </a:rPr>
              <a:t>фронтальная проекция </a:t>
            </a:r>
            <a:endParaRPr lang="ru-RU" altLang="x-none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94842" y="6450255"/>
            <a:ext cx="2883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x-none" sz="1800" dirty="0" err="1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altLang="x-none" sz="1800" dirty="0" err="1" smtClean="0">
                <a:latin typeface="Times New Roman" charset="0"/>
                <a:ea typeface="Times New Roman" charset="0"/>
                <a:cs typeface="Times New Roman" charset="0"/>
              </a:rPr>
              <a:t>агитальная</a:t>
            </a:r>
            <a:r>
              <a:rPr lang="ru-RU" altLang="x-none" sz="1800" dirty="0" smtClean="0">
                <a:latin typeface="Times New Roman" charset="0"/>
                <a:ea typeface="Times New Roman" charset="0"/>
                <a:cs typeface="Times New Roman" charset="0"/>
              </a:rPr>
              <a:t> проекция </a:t>
            </a:r>
            <a:endParaRPr lang="ru-RU" altLang="x-none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лечения? 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73300" y="1772816"/>
            <a:ext cx="7632848" cy="33123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консервативное лечение (скелетное вытяжение,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кокситная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гипсовая повязка)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лечение (закрытая репозиция, остеосинтез)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лечение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(открытая репозиция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остеосинтез)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30501" r="44415" b="18802"/>
          <a:stretch/>
        </p:blipFill>
        <p:spPr>
          <a:xfrm>
            <a:off x="7092280" y="332655"/>
            <a:ext cx="1882552" cy="237626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9992" y="5013176"/>
            <a:ext cx="37444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x-none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r>
              <a:rPr lang="ru-RU" alt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Родители ребенка </a:t>
            </a:r>
            <a:r>
              <a:rPr lang="mr-IN" alt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alt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свидетели Иеговы </a:t>
            </a:r>
            <a:r>
              <a:rPr lang="ru-RU" altLang="x-none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r>
              <a:rPr lang="ru-RU" alt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altLang="x-none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16360" r="13250" b="5242"/>
          <a:stretch/>
        </p:blipFill>
        <p:spPr>
          <a:xfrm rot="5400000">
            <a:off x="-84953" y="597122"/>
            <a:ext cx="3456384" cy="2639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27163"/>
          <a:stretch/>
        </p:blipFill>
        <p:spPr>
          <a:xfrm>
            <a:off x="331067" y="3645025"/>
            <a:ext cx="3592861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25693" r="6950" b="-2225"/>
          <a:stretch/>
        </p:blipFill>
        <p:spPr>
          <a:xfrm rot="16200000" flipH="1">
            <a:off x="2130080" y="830361"/>
            <a:ext cx="3456387" cy="217294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9992" y="4797152"/>
            <a:ext cx="37444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en-US" altLang="x-none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ru-RU" altLang="x-none" sz="2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altLang="x-none" sz="2000" dirty="0" smtClean="0">
                <a:latin typeface="Times New Roman" charset="0"/>
                <a:ea typeface="Times New Roman" charset="0"/>
                <a:cs typeface="Times New Roman" charset="0"/>
              </a:rPr>
              <a:t>Родители ребенка </a:t>
            </a:r>
            <a:r>
              <a:rPr lang="mr-IN" altLang="x-none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altLang="x-none" sz="2000" dirty="0" smtClean="0">
                <a:latin typeface="Times New Roman" charset="0"/>
                <a:ea typeface="Times New Roman" charset="0"/>
                <a:cs typeface="Times New Roman" charset="0"/>
              </a:rPr>
              <a:t> свидетели Иеговы: несмотря на объем оперативного вмешательства, переливания крови удалось избежать  </a:t>
            </a:r>
            <a:endParaRPr lang="ru-RU" altLang="x-none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6056" y="1412776"/>
            <a:ext cx="37444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ru-RU" alt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открытая биопсия, открытая репозиция, </a:t>
            </a:r>
            <a:r>
              <a:rPr lang="ru-RU" altLang="x-none" sz="2800" dirty="0" err="1" smtClean="0">
                <a:latin typeface="Times New Roman" charset="0"/>
                <a:ea typeface="Times New Roman" charset="0"/>
                <a:cs typeface="Times New Roman" charset="0"/>
              </a:rPr>
              <a:t>внутриочаговая</a:t>
            </a:r>
            <a:r>
              <a:rPr lang="ru-RU" alt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резекция, костная пластика, остеосинтез пластиной </a:t>
            </a:r>
            <a:r>
              <a:rPr lang="en-US" alt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PHP</a:t>
            </a:r>
            <a:endParaRPr lang="ru-RU" altLang="x-none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Результаты. Через 3 месяца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20601" r="2959" b="21650"/>
          <a:stretch/>
        </p:blipFill>
        <p:spPr>
          <a:xfrm>
            <a:off x="539552" y="1412776"/>
            <a:ext cx="4634698" cy="4248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14300" r="16266" b="25851"/>
          <a:stretch/>
        </p:blipFill>
        <p:spPr>
          <a:xfrm>
            <a:off x="5580112" y="1412776"/>
            <a:ext cx="2783128" cy="4248472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0364" y="5734417"/>
            <a:ext cx="843010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x-none" sz="2250" dirty="0" smtClean="0">
                <a:latin typeface="Times New Roman" charset="0"/>
                <a:ea typeface="Times New Roman" charset="0"/>
                <a:cs typeface="Times New Roman" charset="0"/>
              </a:rPr>
              <a:t>Результаты гистологического исследования: </a:t>
            </a:r>
            <a:r>
              <a:rPr lang="ru-RU" altLang="x-none" sz="2250" dirty="0" err="1" smtClean="0">
                <a:latin typeface="Times New Roman" charset="0"/>
                <a:ea typeface="Times New Roman" charset="0"/>
                <a:cs typeface="Times New Roman" charset="0"/>
              </a:rPr>
              <a:t>аневризмальная</a:t>
            </a:r>
            <a:r>
              <a:rPr lang="ru-RU" altLang="x-none" sz="2250" dirty="0" smtClean="0">
                <a:latin typeface="Times New Roman" charset="0"/>
                <a:ea typeface="Times New Roman" charset="0"/>
                <a:cs typeface="Times New Roman" charset="0"/>
              </a:rPr>
              <a:t> киста </a:t>
            </a:r>
            <a:endParaRPr lang="ru-RU" altLang="x-none" sz="22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Результаты. Через 10 месяцев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2201" r="26016" b="30050"/>
          <a:stretch/>
        </p:blipFill>
        <p:spPr>
          <a:xfrm>
            <a:off x="1043608" y="1422067"/>
            <a:ext cx="2664296" cy="4726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10101" r="38076" b="44750"/>
          <a:stretch/>
        </p:blipFill>
        <p:spPr>
          <a:xfrm>
            <a:off x="4090146" y="1422067"/>
            <a:ext cx="4507118" cy="47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Bookman Old Style"/>
              <a:buNone/>
            </a:pPr>
            <a:r>
              <a:rPr lang="ru-RU"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Выводы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7200" y="1628800"/>
            <a:ext cx="8424936" cy="4392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lvl="0" indent="-274320"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ереломы бедренной кости, захватывающие шейку, следует лечить путем открытой репозиции: </a:t>
            </a:r>
            <a:endParaRPr 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0" indent="-274320">
              <a:buClr>
                <a:schemeClr val="accent1"/>
              </a:buClr>
              <a:buSzPct val="76000"/>
              <a:buFont typeface="Noto Sans Symbols"/>
              <a:buChar char="▶"/>
            </a:pPr>
            <a:endParaRPr lang="ru-RU" sz="2000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274320" lvl="0" indent="-274320"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ткрытая репозиция даже при многооскольчатых патологических переломах бедренной кости позволяет достичь удовлетворительного положения отломков  </a:t>
            </a:r>
            <a:endParaRPr lang="ru-RU" sz="2000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ткрытая репозиция в условиях патологического перелома бедренной кости позволяет выполнить одномоментную костную пластику </a:t>
            </a:r>
            <a:endParaRPr lang="ru-RU" sz="2000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</a:pPr>
            <a:endParaRPr lang="ru-RU" sz="2000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Times New Roman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озможность выполнения абсолютно стабильного остеосинтеза позволяет начать раннюю мобилизацию и сократить время пребывания в стационаре </a:t>
            </a:r>
            <a:endParaRPr 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ьная">
  <a:themeElements>
    <a:clrScheme name="Начальная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224</Words>
  <Application>Microsoft Macintosh PowerPoint</Application>
  <PresentationFormat>Экран (4:3)</PresentationFormat>
  <Paragraphs>39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Bookman Old Style</vt:lpstr>
      <vt:lpstr>Cabin</vt:lpstr>
      <vt:lpstr>Calibri</vt:lpstr>
      <vt:lpstr>Noto Sans Symbols</vt:lpstr>
      <vt:lpstr>Times New Roman</vt:lpstr>
      <vt:lpstr>Wingdings 3</vt:lpstr>
      <vt:lpstr>Arial</vt:lpstr>
      <vt:lpstr>Начальная</vt:lpstr>
      <vt:lpstr>Презентация PowerPoint</vt:lpstr>
      <vt:lpstr>Пациент А., 7 лет</vt:lpstr>
      <vt:lpstr>Необходимо ли дообследование? </vt:lpstr>
      <vt:lpstr>Компьютерная  томография  </vt:lpstr>
      <vt:lpstr>Тактика лечения? </vt:lpstr>
      <vt:lpstr>Презентация PowerPoint</vt:lpstr>
      <vt:lpstr>Результаты. Через 3 месяца </vt:lpstr>
      <vt:lpstr>Результаты. Через 10 месяцев 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98</cp:revision>
  <dcterms:created xsi:type="dcterms:W3CDTF">2017-02-16T15:34:34Z</dcterms:created>
  <dcterms:modified xsi:type="dcterms:W3CDTF">2018-06-29T08:58:32Z</dcterms:modified>
</cp:coreProperties>
</file>