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26" r:id="rId4"/>
    <p:sldId id="258" r:id="rId5"/>
    <p:sldId id="264" r:id="rId6"/>
    <p:sldId id="259" r:id="rId7"/>
    <p:sldId id="265" r:id="rId8"/>
    <p:sldId id="322" r:id="rId9"/>
    <p:sldId id="260" r:id="rId10"/>
    <p:sldId id="261" r:id="rId11"/>
    <p:sldId id="324" r:id="rId12"/>
    <p:sldId id="305" r:id="rId13"/>
    <p:sldId id="271" r:id="rId14"/>
    <p:sldId id="319" r:id="rId15"/>
    <p:sldId id="263" r:id="rId16"/>
    <p:sldId id="321" r:id="rId17"/>
    <p:sldId id="273" r:id="rId18"/>
    <p:sldId id="278" r:id="rId19"/>
    <p:sldId id="270" r:id="rId20"/>
    <p:sldId id="323" r:id="rId21"/>
    <p:sldId id="325" r:id="rId22"/>
    <p:sldId id="32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035"/>
  </p:normalViewPr>
  <p:slideViewPr>
    <p:cSldViewPr snapToGrid="0" snapToObjects="1">
      <p:cViewPr varScale="1">
        <p:scale>
          <a:sx n="103" d="100"/>
          <a:sy n="103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D92A3-3819-A64B-81A3-2CECAB6E9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03959A-0663-B541-991A-1D5B117A9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328FD-29FE-E643-86A0-4935D435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12A16-22A9-C44D-8CE3-BF73DE14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F0BB2-994D-5743-9272-DAA04D01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3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F3382-115A-784E-9A92-C97F3197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A0138F-9174-384E-9690-43A78ED5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AE827-6034-B345-9460-7D06419A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8F6D0-C065-3240-95EC-F09EE516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8BA43-6217-7D40-94BF-511EE52E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5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B4DEFF-FBB9-664C-8F94-15CEE2495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6DF0A9-3E54-EA45-B580-4CDA1A8A6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08975-FB4C-D44B-B458-23398EBF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CF65E-3656-2445-933C-7F338C8F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33379-3BFC-2B47-BF12-487FB6A4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1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8CD5-81E1-F14D-8F8D-D49D1EBD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9F81CFF-21FA-3741-9C6E-C53023B8B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B0F07-1A75-4D41-9852-8828431A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5DEB1-BC84-4B4A-894E-40F7A5E9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532B2-73F8-644E-8935-F6BD4B5E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7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332F4-D5FD-5943-B6BE-F7E86AB6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3204A-C8AE-B940-9C64-5D677C13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626F0-4654-574B-96C2-FDA6B80D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3BDE0-CC54-BB4C-A15D-6C92A4A6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EB1EA-4CF6-654A-9EFE-C7609B67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2B855-D1F0-6848-AEF6-96FBE92A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2DBA829-DCB6-BB47-BA15-F5814EDDB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D349CECE-4996-B44F-B8C3-C365FD310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AFD2E-107F-7540-91C6-EABF09E0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B00D3A-AF39-3D46-BEBB-B0EAD30F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C8F00-C963-B344-9E48-CF7A2483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0946-4C90-4F43-B527-37F0401E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CD8515-0915-FB4C-ACB4-CC7C777DD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A6D167D8-FEC3-9542-9A96-CDB3E134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0848E1-E6A2-344C-858E-1A5B5A988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есто для объекта 5">
            <a:extLst>
              <a:ext uri="{FF2B5EF4-FFF2-40B4-BE49-F238E27FC236}">
                <a16:creationId xmlns:a16="http://schemas.microsoft.com/office/drawing/2014/main" id="{22428264-5FCC-BB48-9909-89168A805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6E01D5-C174-D247-B94B-99DB586F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D31253-95C6-4B48-97D6-93AE3847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B1298A-C90E-5B47-8969-DEA0B7C5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0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EBB36-A683-6E4B-AEB4-410D03B7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BD3FE4-9836-7C4F-93B9-D8858B32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137987-C8B2-3543-8A9F-08A4250D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F15758-E141-FF4D-9BDB-10073A75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3AA9A7-03CF-754D-978E-A3496631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9F5DE0-C1AB-8142-BF58-43FEB455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7C30D8-FA6B-AF47-8368-0ADDCE0F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1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FF2B0-BAB4-004A-A9E5-98C20696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9ADCD22B-382E-C246-86F0-9C907D06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C5813C-5647-DB45-A57C-567585027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E1AE7C-7241-9F4F-836C-BD68D3A7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254D3-9F93-2448-BD54-C0EDC9EA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51427F-93D3-DE49-8ADA-3C7A147A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7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5643-783E-D142-BE5B-589FA7AC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BE8EE-62C8-DC40-B503-30DDD2C19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55AC4B-15FC-F147-8399-EC1818639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770A6-7CA2-0F47-B914-428E1141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5645F-64A5-8B46-9E9F-5D982F8F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642FED-7C19-7B44-9183-E70CCCDF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7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945B8-521A-AE46-8094-62E0697D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552B25-4087-AE49-8D5B-02FB2776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E24B0-1F35-C844-A012-ED1D90216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062B-C97E-4C46-8ACF-7367A55D1819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712E5-770D-9846-BDD4-10EA2FC1A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1262D-C3F2-E04B-ADCE-43E4E2059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ACF7-9350-1A4D-B335-30EE2F07B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8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FF69B-C598-A14B-8600-C6E9301B8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Case report</a:t>
            </a:r>
            <a:r>
              <a:rPr lang="ru-RU" sz="4000" b="1" dirty="0"/>
              <a:t>:</a:t>
            </a:r>
            <a:br>
              <a:rPr lang="ru-RU" sz="4000" dirty="0"/>
            </a:br>
            <a:r>
              <a:rPr lang="ru-RU" sz="4000" dirty="0"/>
              <a:t>определение срока </a:t>
            </a:r>
            <a:r>
              <a:rPr lang="ru-RU" sz="4000" dirty="0" err="1"/>
              <a:t>декомпрессивно</a:t>
            </a:r>
            <a:r>
              <a:rPr lang="ru-RU" sz="4000" dirty="0"/>
              <a:t> – стабилизирующего вмешательства у пациента с </a:t>
            </a:r>
            <a:r>
              <a:rPr lang="ru-RU" sz="4000" dirty="0" err="1"/>
              <a:t>политравмой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5E5668-4370-3046-983A-042A8EA83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6010"/>
            <a:ext cx="9144000" cy="1031789"/>
          </a:xfrm>
        </p:spPr>
        <p:txBody>
          <a:bodyPr/>
          <a:lstStyle/>
          <a:p>
            <a:r>
              <a:rPr lang="ru-RU" dirty="0" err="1"/>
              <a:t>А.Ю.Кордонский</a:t>
            </a:r>
            <a:r>
              <a:rPr lang="ru-RU" dirty="0"/>
              <a:t>, </a:t>
            </a:r>
            <a:r>
              <a:rPr lang="ru-RU" dirty="0" err="1"/>
              <a:t>А.А.Гринь</a:t>
            </a:r>
            <a:r>
              <a:rPr lang="ru-RU" dirty="0"/>
              <a:t>, </a:t>
            </a:r>
            <a:r>
              <a:rPr lang="ru-RU" dirty="0" err="1"/>
              <a:t>А.К.Кайков</a:t>
            </a:r>
            <a:r>
              <a:rPr lang="ru-RU" dirty="0"/>
              <a:t>, </a:t>
            </a:r>
            <a:r>
              <a:rPr lang="ru-RU" dirty="0" err="1"/>
              <a:t>О.Ю.Богданова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69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7B545-8EED-F840-BB31-B4E08EEF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к аудитории </a:t>
            </a:r>
            <a:r>
              <a:rPr lang="en-US" dirty="0"/>
              <a:t>#</a:t>
            </a:r>
            <a:r>
              <a:rPr lang="ru-RU" dirty="0"/>
              <a:t>2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51DA5B4-0774-AA41-8914-2010CBE6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014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Дальнейшая тактика лечения пострадавшего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Декомпрессивно</a:t>
            </a:r>
            <a:r>
              <a:rPr lang="ru-RU" dirty="0"/>
              <a:t> – стабилизирующее вмешательство (перелом </a:t>
            </a:r>
            <a:r>
              <a:rPr lang="en-US" dirty="0"/>
              <a:t>L3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Диагностическая </a:t>
            </a:r>
            <a:r>
              <a:rPr lang="ru-RU" dirty="0" err="1"/>
              <a:t>видеолапаротомия</a:t>
            </a:r>
            <a:r>
              <a:rPr lang="ru-RU" dirty="0"/>
              <a:t> (</a:t>
            </a:r>
            <a:r>
              <a:rPr lang="ru-RU" dirty="0" err="1"/>
              <a:t>подкапсульный</a:t>
            </a:r>
            <a:r>
              <a:rPr lang="ru-RU" dirty="0"/>
              <a:t> разрыв селезенки)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Продолжение реанимационных мероприятий (анемия, закрытая травма живота)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Другое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7B545-8EED-F840-BB31-B4E08EEF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к аудитории </a:t>
            </a:r>
            <a:r>
              <a:rPr lang="en-US" dirty="0"/>
              <a:t>#</a:t>
            </a:r>
            <a:r>
              <a:rPr lang="ru-RU" dirty="0"/>
              <a:t>3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51DA5B4-0774-AA41-8914-2010CBE6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срочно должно быть выполнено </a:t>
            </a:r>
            <a:r>
              <a:rPr lang="ru-RU" dirty="0" err="1"/>
              <a:t>декомпрессивно</a:t>
            </a:r>
            <a:r>
              <a:rPr lang="ru-RU" dirty="0"/>
              <a:t> – стабилизирующее вмешательство: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течение 24 ч с момента травмы в любом случае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 стабильной гемодинамике без учета иных показателей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После исключения продолжающегося кровотечения без учета иных показателей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 стойкой стабилизации состояния (после перевода пациентки в госпитальное отделение)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3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2CDA89-5AD6-584C-9229-CC98A768C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000">
                <a:solidFill>
                  <a:srgbClr val="FF0000"/>
                </a:solidFill>
              </a:rPr>
              <a:t>Противопоказания для операции у больных с сочетанной травмой в остром периоде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8B8F69A-6FBA-764A-9FDD-355A085B0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500"/>
              <a:t>Крайне тяжелое состояние (грубое нарушение жизненно важных функций)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/>
              <a:t>Нестабильность гемодинамики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/>
              <a:t>Нарушение сознания ШКГ</a:t>
            </a:r>
            <a:r>
              <a:rPr lang="de-DE" altLang="ru-RU" sz="2500"/>
              <a:t>&lt;12</a:t>
            </a:r>
            <a:endParaRPr lang="ru-RU" altLang="ru-RU" sz="2500"/>
          </a:p>
          <a:p>
            <a:pPr eaLnBrk="1" hangingPunct="1">
              <a:lnSpc>
                <a:spcPct val="90000"/>
              </a:lnSpc>
            </a:pPr>
            <a:r>
              <a:rPr lang="ru-RU" altLang="ru-RU" sz="2500"/>
              <a:t>Множественные повреждения ребер с явлениями дыхательной недостаточность и гамоперитонеумом</a:t>
            </a:r>
          </a:p>
          <a:p>
            <a:pPr eaLnBrk="1" hangingPunct="1">
              <a:lnSpc>
                <a:spcPct val="90000"/>
              </a:lnSpc>
            </a:pPr>
            <a:r>
              <a:rPr lang="de-DE" altLang="ru-RU" sz="2500"/>
              <a:t>Hb</a:t>
            </a:r>
            <a:r>
              <a:rPr lang="en-US" altLang="ru-RU" sz="2500"/>
              <a:t>&lt;</a:t>
            </a:r>
            <a:r>
              <a:rPr lang="ru-RU" altLang="ru-RU" sz="2500"/>
              <a:t>90 г/л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/>
              <a:t>ТЭЛА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500"/>
              <a:t>Нефиксированные переломы конечностей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28B8B4C-94F7-CE40-BBED-58170CC9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/>
              <a:t>Гринь А.А. 2008</a:t>
            </a:r>
          </a:p>
        </p:txBody>
      </p:sp>
    </p:spTree>
    <p:extLst>
      <p:ext uri="{BB962C8B-B14F-4D97-AF65-F5344CB8AC3E}">
        <p14:creationId xmlns:p14="http://schemas.microsoft.com/office/powerpoint/2010/main" val="104362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669C096-A52C-0B41-8F56-48FCDCFA8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800">
                <a:solidFill>
                  <a:srgbClr val="E68900"/>
                </a:solidFill>
              </a:rPr>
              <a:t>Факторы риска операции в остром периоде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136F3F0-C0FC-2545-89CB-E64D06759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500"/>
              <a:t>Тяжесть сочетанной травмы по </a:t>
            </a:r>
            <a:r>
              <a:rPr lang="de-DE" altLang="ru-RU" sz="2500"/>
              <a:t>ISS&gt;50</a:t>
            </a:r>
            <a:r>
              <a:rPr lang="ru-RU" altLang="ru-RU" sz="2500"/>
              <a:t> баллов</a:t>
            </a:r>
          </a:p>
          <a:p>
            <a:pPr eaLnBrk="1" hangingPunct="1"/>
            <a:r>
              <a:rPr lang="ru-RU" altLang="ru-RU" sz="2500"/>
              <a:t>Повреждения шейного отдела спинного мозга по шкале </a:t>
            </a:r>
            <a:r>
              <a:rPr lang="de-DE" altLang="ru-RU" sz="2500"/>
              <a:t>ASIA</a:t>
            </a:r>
            <a:r>
              <a:rPr lang="ru-RU" altLang="ru-RU" sz="2500"/>
              <a:t> тип А</a:t>
            </a:r>
          </a:p>
          <a:p>
            <a:pPr eaLnBrk="1" hangingPunct="1"/>
            <a:r>
              <a:rPr lang="ru-RU" altLang="ru-RU" sz="2500"/>
              <a:t>Возраст старше 51 года</a:t>
            </a:r>
          </a:p>
          <a:p>
            <a:pPr eaLnBrk="1" hangingPunct="1"/>
            <a:r>
              <a:rPr lang="ru-RU" altLang="ru-RU" sz="2500"/>
              <a:t>Нестабильные переломы 3 и более позвонков</a:t>
            </a:r>
          </a:p>
          <a:p>
            <a:pPr eaLnBrk="1" hangingPunct="1"/>
            <a:r>
              <a:rPr lang="ru-RU" altLang="ru-RU" sz="2500"/>
              <a:t>Нестабильные переломы на двух и более уровнях</a:t>
            </a:r>
          </a:p>
          <a:p>
            <a:pPr eaLnBrk="1" hangingPunct="1"/>
            <a:r>
              <a:rPr lang="ru-RU" altLang="ru-RU" sz="2500"/>
              <a:t>Время от момента травмы до операции менее 31 ч. (при </a:t>
            </a:r>
            <a:r>
              <a:rPr lang="de-DE" altLang="ru-RU" sz="2500"/>
              <a:t>ISS&gt;37</a:t>
            </a:r>
            <a:r>
              <a:rPr lang="ru-RU" altLang="ru-RU" sz="2500"/>
              <a:t> баллов)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C267907D-D7CA-D540-93E0-3EDDEF7D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0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/>
              <a:t>Гринь А.А. 2008</a:t>
            </a:r>
          </a:p>
        </p:txBody>
      </p:sp>
    </p:spTree>
    <p:extLst>
      <p:ext uri="{BB962C8B-B14F-4D97-AF65-F5344CB8AC3E}">
        <p14:creationId xmlns:p14="http://schemas.microsoft.com/office/powerpoint/2010/main" val="410388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5894" y="396884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ru-RU" sz="3500" dirty="0" err="1"/>
              <a:t>Декомпрессивно</a:t>
            </a:r>
            <a:r>
              <a:rPr lang="ru-RU" sz="3500" dirty="0"/>
              <a:t> – стабилизирующая операция</a:t>
            </a:r>
          </a:p>
        </p:txBody>
      </p:sp>
      <p:pic>
        <p:nvPicPr>
          <p:cNvPr id="3" name="Место для объекта 2">
            <a:extLst>
              <a:ext uri="{FF2B5EF4-FFF2-40B4-BE49-F238E27FC236}">
                <a16:creationId xmlns:a16="http://schemas.microsoft.com/office/drawing/2014/main" id="{22F032D0-4B93-4440-9949-B0F2251EA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339" y="1795311"/>
            <a:ext cx="2558780" cy="1878722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49080"/>
            <a:ext cx="26742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792" y="4149080"/>
            <a:ext cx="31278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2145" y="4149080"/>
            <a:ext cx="3018079" cy="26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6528048" y="2492896"/>
            <a:ext cx="146677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721D4-E35B-3A4E-8D7D-C700685E7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564" y="1765960"/>
            <a:ext cx="2696242" cy="19361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BBD65C-B875-7442-9D0B-FAB5BFFA8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216" y="281417"/>
            <a:ext cx="2423163" cy="36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1BB8F-B908-B147-8218-7A56EED4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365125"/>
            <a:ext cx="9366421" cy="1325563"/>
          </a:xfrm>
        </p:spPr>
        <p:txBody>
          <a:bodyPr/>
          <a:lstStyle/>
          <a:p>
            <a:pPr algn="ctr"/>
            <a:r>
              <a:rPr lang="ru-RU" dirty="0"/>
              <a:t>Результат </a:t>
            </a:r>
            <a:r>
              <a:rPr lang="ru-RU" dirty="0" err="1"/>
              <a:t>декомпрессивно</a:t>
            </a:r>
            <a:r>
              <a:rPr lang="ru-RU" dirty="0"/>
              <a:t> – стабилизирующей операции</a:t>
            </a:r>
          </a:p>
        </p:txBody>
      </p:sp>
      <p:pic>
        <p:nvPicPr>
          <p:cNvPr id="7" name="Место для объекта 6">
            <a:extLst>
              <a:ext uri="{FF2B5EF4-FFF2-40B4-BE49-F238E27FC236}">
                <a16:creationId xmlns:a16="http://schemas.microsoft.com/office/drawing/2014/main" id="{C44A268F-153E-2A4C-A791-B43CD3512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4789" y="1266459"/>
            <a:ext cx="2861249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064E2-2A87-CD42-83B8-1C94612C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17850"/>
            <a:ext cx="3176588" cy="2599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9ADBB6-5B49-184B-9046-37989FFF7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523" y="3017850"/>
            <a:ext cx="3620531" cy="25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FE785-B9FF-5341-BD6A-32F92D8B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 лечения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1D670A09-A5B1-5042-A328-CDC0BF91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Выписка на 43 </a:t>
            </a:r>
            <a:r>
              <a:rPr lang="ru-RU" dirty="0" err="1"/>
              <a:t>сут</a:t>
            </a:r>
            <a:r>
              <a:rPr lang="ru-RU" dirty="0"/>
              <a:t>. (перевод в реабилитационный центр)</a:t>
            </a:r>
          </a:p>
          <a:p>
            <a:r>
              <a:rPr lang="ru-RU" b="1" dirty="0"/>
              <a:t>Неврологический статус:  </a:t>
            </a:r>
            <a:r>
              <a:rPr lang="ru-RU" dirty="0"/>
              <a:t>Нижний </a:t>
            </a:r>
            <a:r>
              <a:rPr lang="ru-RU" dirty="0" err="1"/>
              <a:t>парапарез</a:t>
            </a:r>
            <a:r>
              <a:rPr lang="ru-RU" dirty="0"/>
              <a:t> до 1 балл с уровня </a:t>
            </a:r>
            <a:r>
              <a:rPr lang="en-US" dirty="0"/>
              <a:t>L3</a:t>
            </a:r>
            <a:r>
              <a:rPr lang="ru-RU" dirty="0"/>
              <a:t>. Анестезия ниже уровня </a:t>
            </a:r>
            <a:r>
              <a:rPr lang="en-US" dirty="0"/>
              <a:t>L</a:t>
            </a:r>
            <a:r>
              <a:rPr lang="ru-RU" dirty="0"/>
              <a:t>3 справа, гипестезия  ниже уровня </a:t>
            </a:r>
            <a:r>
              <a:rPr lang="en-US" dirty="0"/>
              <a:t>L</a:t>
            </a:r>
            <a:r>
              <a:rPr lang="ru-RU" dirty="0"/>
              <a:t>3 слева.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2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251098"/>
            <a:ext cx="4752528" cy="3634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48" y="274638"/>
            <a:ext cx="11106665" cy="1325563"/>
          </a:xfrm>
        </p:spPr>
        <p:txBody>
          <a:bodyPr>
            <a:normAutofit/>
          </a:bodyPr>
          <a:lstStyle/>
          <a:p>
            <a:r>
              <a:rPr lang="ru-RU" dirty="0"/>
              <a:t>Раннее вмешательство при осложненной ПСТ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600201"/>
            <a:ext cx="3898776" cy="4525963"/>
          </a:xfrm>
        </p:spPr>
        <p:txBody>
          <a:bodyPr>
            <a:noAutofit/>
          </a:bodyPr>
          <a:lstStyle/>
          <a:p>
            <a:r>
              <a:rPr lang="ru-RU" sz="1800" dirty="0"/>
              <a:t>Выполнение операции в ранние сроки может быть причиной расстройств дыхания, гемодинамики и неврологических функций [</a:t>
            </a:r>
            <a:r>
              <a:rPr lang="en-US" sz="1800" dirty="0"/>
              <a:t>La Rosa et al., 2004</a:t>
            </a:r>
            <a:r>
              <a:rPr lang="ru-RU" sz="1800" dirty="0"/>
              <a:t>]</a:t>
            </a:r>
          </a:p>
          <a:p>
            <a:r>
              <a:rPr lang="ru-RU" sz="1800" dirty="0"/>
              <a:t>Большая кровопотеря у пациентов, оперированных в ранние сроки </a:t>
            </a:r>
            <a:r>
              <a:rPr lang="en-US" sz="1800" dirty="0"/>
              <a:t>[McLain et al., 1999]</a:t>
            </a:r>
          </a:p>
          <a:p>
            <a:r>
              <a:rPr lang="ru-RU" sz="1800" dirty="0"/>
              <a:t>Большая вероятность нестабильности витальных функций у пациентов, оперированных в </a:t>
            </a:r>
            <a:r>
              <a:rPr lang="ru-RU" sz="1800" dirty="0" err="1"/>
              <a:t>раниие</a:t>
            </a:r>
            <a:r>
              <a:rPr lang="ru-RU" sz="1800" dirty="0"/>
              <a:t> сроки </a:t>
            </a:r>
            <a:r>
              <a:rPr lang="en-US" sz="1800" dirty="0"/>
              <a:t>[</a:t>
            </a:r>
            <a:r>
              <a:rPr lang="en-US" sz="1800" dirty="0" err="1"/>
              <a:t>Fehlings</a:t>
            </a:r>
            <a:r>
              <a:rPr lang="en-US" sz="1800" dirty="0"/>
              <a:t> et al., 2006, 2012].</a:t>
            </a:r>
            <a:endParaRPr lang="ru-RU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84032" y="1700809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Перспектива улучшения неврологических функций и раннего восстановления </a:t>
            </a:r>
          </a:p>
        </p:txBody>
      </p:sp>
    </p:spTree>
    <p:extLst>
      <p:ext uri="{BB962C8B-B14F-4D97-AF65-F5344CB8AC3E}">
        <p14:creationId xmlns:p14="http://schemas.microsoft.com/office/powerpoint/2010/main" val="414920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9152" y="862720"/>
            <a:ext cx="3250704" cy="599528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8</a:t>
            </a:r>
            <a:r>
              <a:rPr lang="ru-RU" dirty="0"/>
              <a:t>ч</a:t>
            </a:r>
          </a:p>
          <a:p>
            <a:pPr lvl="1"/>
            <a:r>
              <a:rPr lang="en-US" dirty="0"/>
              <a:t>Ng (1999) </a:t>
            </a:r>
            <a:r>
              <a:rPr lang="ru-RU" dirty="0"/>
              <a:t>	</a:t>
            </a:r>
            <a:r>
              <a:rPr lang="en-US" dirty="0"/>
              <a:t>– 26</a:t>
            </a:r>
          </a:p>
          <a:p>
            <a:pPr lvl="1"/>
            <a:r>
              <a:rPr lang="en-US" dirty="0" err="1"/>
              <a:t>Cengiz</a:t>
            </a:r>
            <a:r>
              <a:rPr lang="en-US" dirty="0"/>
              <a:t> (2008) </a:t>
            </a:r>
            <a:r>
              <a:rPr lang="ru-RU" dirty="0"/>
              <a:t>	</a:t>
            </a:r>
            <a:r>
              <a:rPr lang="en-US" dirty="0"/>
              <a:t>– 27</a:t>
            </a:r>
          </a:p>
          <a:p>
            <a:pPr lvl="1"/>
            <a:r>
              <a:rPr lang="en-US" dirty="0"/>
              <a:t>Jug (2015) </a:t>
            </a:r>
            <a:r>
              <a:rPr lang="ru-RU" dirty="0"/>
              <a:t>	</a:t>
            </a:r>
            <a:r>
              <a:rPr lang="en-US" dirty="0"/>
              <a:t>- 48</a:t>
            </a:r>
          </a:p>
          <a:p>
            <a:r>
              <a:rPr lang="ru-RU" dirty="0"/>
              <a:t>24ч</a:t>
            </a:r>
          </a:p>
          <a:p>
            <a:pPr lvl="1"/>
            <a:r>
              <a:rPr lang="en-US" dirty="0"/>
              <a:t>Levi et al (1991) - 103</a:t>
            </a:r>
          </a:p>
          <a:p>
            <a:pPr lvl="1"/>
            <a:r>
              <a:rPr lang="en-US" dirty="0" err="1"/>
              <a:t>Krengel</a:t>
            </a:r>
            <a:r>
              <a:rPr lang="en-US" dirty="0"/>
              <a:t> (1993) </a:t>
            </a:r>
            <a:r>
              <a:rPr lang="ru-RU" dirty="0"/>
              <a:t>	</a:t>
            </a:r>
            <a:r>
              <a:rPr lang="en-US" dirty="0"/>
              <a:t>- 14 </a:t>
            </a:r>
          </a:p>
          <a:p>
            <a:pPr lvl="1"/>
            <a:r>
              <a:rPr lang="en-US" dirty="0"/>
              <a:t>Duh (1994) </a:t>
            </a:r>
            <a:r>
              <a:rPr lang="ru-RU" dirty="0"/>
              <a:t>	</a:t>
            </a:r>
            <a:r>
              <a:rPr lang="en-US" dirty="0"/>
              <a:t>- 487</a:t>
            </a:r>
          </a:p>
          <a:p>
            <a:pPr lvl="1"/>
            <a:r>
              <a:rPr lang="en-US" dirty="0" err="1"/>
              <a:t>Botel</a:t>
            </a:r>
            <a:r>
              <a:rPr lang="en-US" dirty="0"/>
              <a:t> (1997) </a:t>
            </a:r>
            <a:r>
              <a:rPr lang="ru-RU" dirty="0"/>
              <a:t>	</a:t>
            </a:r>
            <a:r>
              <a:rPr lang="en-US" dirty="0"/>
              <a:t>- 255</a:t>
            </a:r>
          </a:p>
          <a:p>
            <a:pPr lvl="1"/>
            <a:r>
              <a:rPr lang="en-US" dirty="0" err="1"/>
              <a:t>Campagnolo</a:t>
            </a:r>
            <a:r>
              <a:rPr lang="en-US" dirty="0"/>
              <a:t> (1997) – 37</a:t>
            </a:r>
          </a:p>
          <a:p>
            <a:pPr lvl="1"/>
            <a:r>
              <a:rPr lang="en-US" dirty="0"/>
              <a:t>McLain and Benson (1999) – 27</a:t>
            </a:r>
          </a:p>
          <a:p>
            <a:pPr lvl="1"/>
            <a:r>
              <a:rPr lang="en-US" dirty="0" err="1"/>
              <a:t>Tator</a:t>
            </a:r>
            <a:r>
              <a:rPr lang="en-US" dirty="0"/>
              <a:t> (1999) </a:t>
            </a:r>
            <a:r>
              <a:rPr lang="ru-RU" dirty="0"/>
              <a:t>	</a:t>
            </a:r>
            <a:r>
              <a:rPr lang="en-US" dirty="0"/>
              <a:t>- 585</a:t>
            </a:r>
          </a:p>
          <a:p>
            <a:pPr lvl="1"/>
            <a:r>
              <a:rPr lang="en-US" dirty="0"/>
              <a:t>Guest (2002) </a:t>
            </a:r>
            <a:r>
              <a:rPr lang="ru-RU" dirty="0"/>
              <a:t>	</a:t>
            </a:r>
            <a:r>
              <a:rPr lang="en-US" dirty="0"/>
              <a:t>- 50</a:t>
            </a:r>
          </a:p>
          <a:p>
            <a:pPr lvl="1"/>
            <a:r>
              <a:rPr lang="en-US" dirty="0"/>
              <a:t>Pollard and Apple (2003) -</a:t>
            </a:r>
            <a:r>
              <a:rPr lang="ru-RU" dirty="0"/>
              <a:t> </a:t>
            </a:r>
            <a:r>
              <a:rPr lang="en-US" dirty="0"/>
              <a:t>412</a:t>
            </a:r>
            <a:endParaRPr lang="ru-RU" dirty="0"/>
          </a:p>
          <a:p>
            <a:r>
              <a:rPr lang="en-US" dirty="0"/>
              <a:t>48</a:t>
            </a:r>
            <a:r>
              <a:rPr lang="ru-RU" dirty="0"/>
              <a:t>ч</a:t>
            </a:r>
          </a:p>
          <a:p>
            <a:pPr lvl="1"/>
            <a:r>
              <a:rPr lang="en-US" dirty="0" err="1"/>
              <a:t>Clohisy</a:t>
            </a:r>
            <a:r>
              <a:rPr lang="en-US" dirty="0"/>
              <a:t> (1992) </a:t>
            </a:r>
            <a:r>
              <a:rPr lang="ru-RU" dirty="0"/>
              <a:t>	</a:t>
            </a:r>
            <a:r>
              <a:rPr lang="en-US" dirty="0"/>
              <a:t>– 20</a:t>
            </a:r>
          </a:p>
          <a:p>
            <a:r>
              <a:rPr lang="en-US" dirty="0"/>
              <a:t>72</a:t>
            </a:r>
            <a:r>
              <a:rPr lang="ru-RU" dirty="0"/>
              <a:t>ч</a:t>
            </a:r>
          </a:p>
          <a:p>
            <a:pPr lvl="1"/>
            <a:r>
              <a:rPr lang="en-US" dirty="0"/>
              <a:t>Vaccaro (1997) </a:t>
            </a:r>
            <a:r>
              <a:rPr lang="ru-RU" dirty="0"/>
              <a:t>	</a:t>
            </a:r>
            <a:r>
              <a:rPr lang="en-US" dirty="0"/>
              <a:t>– 62</a:t>
            </a:r>
          </a:p>
          <a:p>
            <a:pPr lvl="1"/>
            <a:r>
              <a:rPr lang="en-US" dirty="0" err="1"/>
              <a:t>Mirza</a:t>
            </a:r>
            <a:r>
              <a:rPr lang="en-US" dirty="0"/>
              <a:t> (1999) </a:t>
            </a:r>
            <a:r>
              <a:rPr lang="ru-RU" dirty="0"/>
              <a:t>	</a:t>
            </a:r>
            <a:r>
              <a:rPr lang="en-US" dirty="0"/>
              <a:t>– 30</a:t>
            </a:r>
          </a:p>
          <a:p>
            <a:pPr lvl="1"/>
            <a:r>
              <a:rPr lang="en-US" dirty="0"/>
              <a:t>Croce (2001) </a:t>
            </a:r>
            <a:r>
              <a:rPr lang="ru-RU" dirty="0"/>
              <a:t>	</a:t>
            </a:r>
            <a:r>
              <a:rPr lang="en-US" dirty="0"/>
              <a:t>- 291</a:t>
            </a:r>
          </a:p>
          <a:p>
            <a:pPr lvl="1"/>
            <a:r>
              <a:rPr lang="en-US" dirty="0" err="1"/>
              <a:t>Chipman</a:t>
            </a:r>
            <a:r>
              <a:rPr lang="en-US" dirty="0"/>
              <a:t> (2004)</a:t>
            </a:r>
            <a:r>
              <a:rPr lang="ru-RU" dirty="0"/>
              <a:t>	</a:t>
            </a:r>
            <a:r>
              <a:rPr lang="en-US" dirty="0"/>
              <a:t>- 146</a:t>
            </a:r>
          </a:p>
          <a:p>
            <a:pPr lvl="1"/>
            <a:r>
              <a:rPr lang="en-US" dirty="0"/>
              <a:t>McKinley (2004)- 779</a:t>
            </a:r>
          </a:p>
          <a:p>
            <a:pPr lvl="1"/>
            <a:r>
              <a:rPr lang="en-US" dirty="0" err="1"/>
              <a:t>Kerwin</a:t>
            </a:r>
            <a:r>
              <a:rPr lang="en-US" dirty="0"/>
              <a:t> (2005) </a:t>
            </a:r>
            <a:r>
              <a:rPr lang="ru-RU" dirty="0"/>
              <a:t>	</a:t>
            </a:r>
            <a:r>
              <a:rPr lang="en-US" dirty="0"/>
              <a:t>– 299</a:t>
            </a:r>
          </a:p>
          <a:p>
            <a:pPr lvl="1"/>
            <a:r>
              <a:rPr lang="en-US" dirty="0" err="1"/>
              <a:t>Shinkel</a:t>
            </a:r>
            <a:r>
              <a:rPr lang="en-US" dirty="0"/>
              <a:t> (2006) </a:t>
            </a:r>
            <a:r>
              <a:rPr lang="ru-RU" dirty="0"/>
              <a:t>	</a:t>
            </a:r>
            <a:r>
              <a:rPr lang="en-US" dirty="0"/>
              <a:t>– 298</a:t>
            </a:r>
          </a:p>
          <a:p>
            <a:pPr lvl="1"/>
            <a:r>
              <a:rPr lang="en-US" dirty="0" err="1"/>
              <a:t>Sapkas</a:t>
            </a:r>
            <a:r>
              <a:rPr lang="en-US" dirty="0"/>
              <a:t> and </a:t>
            </a:r>
            <a:r>
              <a:rPr lang="en-US" dirty="0" err="1"/>
              <a:t>Papadakis</a:t>
            </a:r>
            <a:r>
              <a:rPr lang="en-US" dirty="0"/>
              <a:t> (2007) - 67</a:t>
            </a:r>
          </a:p>
          <a:p>
            <a:endParaRPr lang="en-US" dirty="0"/>
          </a:p>
          <a:p>
            <a:r>
              <a:rPr lang="ru-RU" dirty="0"/>
              <a:t>96ч</a:t>
            </a:r>
          </a:p>
          <a:p>
            <a:pPr lvl="1"/>
            <a:r>
              <a:rPr lang="en-US" dirty="0"/>
              <a:t>Chen (2009) </a:t>
            </a:r>
            <a:r>
              <a:rPr lang="ru-RU" dirty="0"/>
              <a:t>	</a:t>
            </a:r>
            <a:r>
              <a:rPr lang="en-US" dirty="0"/>
              <a:t>- 49</a:t>
            </a:r>
            <a:endParaRPr lang="ru-RU" dirty="0"/>
          </a:p>
          <a:p>
            <a:pPr lvl="1"/>
            <a:endParaRPr lang="en-US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04420" y="862720"/>
            <a:ext cx="3003848" cy="3214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только 10% больных могут быть оперированы в течение 8ч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течение 24ч  могут быть оперированы  24-51% больных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731696" y="862720"/>
            <a:ext cx="2931840" cy="5995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ч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Более ранние операции сопровождаются лучшим неврологическим исходом у пациентов с травмой ШОП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C00000"/>
                </a:solidFill>
              </a:rPr>
              <a:t>72</a:t>
            </a:r>
            <a:r>
              <a:rPr lang="ru-RU" sz="3200" b="1" dirty="0">
                <a:solidFill>
                  <a:srgbClr val="C00000"/>
                </a:solidFill>
              </a:rPr>
              <a:t>ч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нет достоверной разницы в исходах между пациентами, оперированными до 24ч  и до 72 ч.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ru-RU" sz="2800" b="1" dirty="0">
                <a:solidFill>
                  <a:srgbClr val="C00000"/>
                </a:solidFill>
              </a:rPr>
              <a:t>Нет разницы в сроках проведения декомпрессии позднее 72ч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ru-RU" sz="2800" b="1" dirty="0">
                <a:solidFill>
                  <a:srgbClr val="C00000"/>
                </a:solidFill>
              </a:rPr>
              <a:t>Нет разницы исходов в группах ранней и поздней декомпрессии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9152" y="3717032"/>
            <a:ext cx="911438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9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7B43B-8639-7545-9DB1-A660A49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39"/>
            <a:ext cx="10515600" cy="1058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Минимально инвазивная хирургия при травме поясничного и грудного отделов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59E73BEE-B7FA-0C4F-B599-EA9A989020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763352" cy="4937760"/>
          </a:xfrm>
        </p:spPr>
        <p:txBody>
          <a:bodyPr/>
          <a:lstStyle/>
          <a:p>
            <a:r>
              <a:rPr lang="ru-RU" dirty="0"/>
              <a:t>Кортикальные винты + небольшая декомпрессия</a:t>
            </a:r>
          </a:p>
          <a:p>
            <a:endParaRPr lang="ru-RU" dirty="0"/>
          </a:p>
          <a:p>
            <a:r>
              <a:rPr lang="ru-RU" dirty="0" err="1"/>
              <a:t>Транскутанные</a:t>
            </a:r>
            <a:r>
              <a:rPr lang="ru-RU" dirty="0"/>
              <a:t> системы +/- цемент</a:t>
            </a:r>
          </a:p>
          <a:p>
            <a:endParaRPr lang="ru-RU" dirty="0"/>
          </a:p>
          <a:p>
            <a:r>
              <a:rPr lang="ru-RU" dirty="0"/>
              <a:t>Гибридные доступы для ТПФ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7D5106-14FA-684D-87A9-667664AE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111" y="1442652"/>
            <a:ext cx="4252089" cy="31602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CCF86C-F3C8-3347-AE76-F66402729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6140"/>
            <a:ext cx="5058082" cy="20618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FC3AF7-EEA1-2F4E-8961-B71DF4190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939" y="4826365"/>
            <a:ext cx="5141061" cy="203163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409398" y="5646693"/>
            <a:ext cx="1280160" cy="390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09F23-5851-B64E-91EC-43379D27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6FDF113-971E-094B-B77B-2908D7DE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Определение срока и объёма </a:t>
            </a:r>
            <a:r>
              <a:rPr lang="ru-RU" dirty="0" err="1"/>
              <a:t>декомпрессивно</a:t>
            </a:r>
            <a:r>
              <a:rPr lang="ru-RU" dirty="0"/>
              <a:t> - стабилизирующего вмешательства у пострадавшего с </a:t>
            </a:r>
            <a:r>
              <a:rPr lang="ru-RU" dirty="0" err="1"/>
              <a:t>политравмой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0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7B545-8EED-F840-BB31-B4E08EEF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к аудитории </a:t>
            </a:r>
            <a:r>
              <a:rPr lang="en-US" dirty="0"/>
              <a:t>#</a:t>
            </a:r>
            <a:r>
              <a:rPr lang="ru-RU" dirty="0"/>
              <a:t>4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51DA5B4-0774-AA41-8914-2010CBE6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Какой объем операции наиболее подходящий для данного пациента: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Декомпрессия корешков спинного мозга через стандартный доступ, установка </a:t>
            </a:r>
            <a:r>
              <a:rPr lang="ru-RU" dirty="0" err="1"/>
              <a:t>транспедикулярной</a:t>
            </a:r>
            <a:r>
              <a:rPr lang="ru-RU" dirty="0"/>
              <a:t> фиксирующей системы (4 винта) + передний </a:t>
            </a:r>
            <a:r>
              <a:rPr lang="ru-RU" dirty="0" err="1"/>
              <a:t>спондидез</a:t>
            </a:r>
            <a:r>
              <a:rPr lang="ru-RU" dirty="0"/>
              <a:t> в отдаленном периоде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Декомпрессия корешков спинного мозга через стандартный доступ, установка </a:t>
            </a:r>
            <a:r>
              <a:rPr lang="ru-RU" dirty="0" err="1"/>
              <a:t>транспедикулярной</a:t>
            </a:r>
            <a:r>
              <a:rPr lang="ru-RU" dirty="0"/>
              <a:t> фиксирующей системы (8 винтов)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Установка </a:t>
            </a:r>
            <a:r>
              <a:rPr lang="ru-RU" dirty="0" err="1"/>
              <a:t>транскутанной</a:t>
            </a:r>
            <a:r>
              <a:rPr lang="ru-RU" dirty="0"/>
              <a:t> </a:t>
            </a:r>
            <a:r>
              <a:rPr lang="ru-RU" dirty="0" err="1"/>
              <a:t>транспедикулярной</a:t>
            </a:r>
            <a:r>
              <a:rPr lang="ru-RU" dirty="0"/>
              <a:t> фиксирующей системы без декомпрессии (4 или 8 винтов) + декомпрессия и передний </a:t>
            </a:r>
            <a:r>
              <a:rPr lang="ru-RU" dirty="0" err="1"/>
              <a:t>спондилодез</a:t>
            </a:r>
            <a:r>
              <a:rPr lang="ru-RU" dirty="0"/>
              <a:t> в отдаленном периоде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Декомпрессия корешков спинного мозга через </a:t>
            </a:r>
            <a:r>
              <a:rPr lang="ru-RU" dirty="0" err="1"/>
              <a:t>миниинвазивный</a:t>
            </a:r>
            <a:r>
              <a:rPr lang="ru-RU" dirty="0"/>
              <a:t> доступ, установка </a:t>
            </a:r>
            <a:r>
              <a:rPr lang="ru-RU" dirty="0" err="1"/>
              <a:t>транспедикулярной</a:t>
            </a:r>
            <a:r>
              <a:rPr lang="ru-RU" dirty="0"/>
              <a:t> фиксирующей системы через гибридный доступ (4 винта)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Другой объем операции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21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88F89-63A9-7B43-8368-97034745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7008BDAD-CDE3-9F40-9E9D-39A6B3D17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При определении показаний к </a:t>
            </a:r>
            <a:r>
              <a:rPr lang="ru-RU" dirty="0" err="1"/>
              <a:t>декомпрессивно</a:t>
            </a:r>
            <a:r>
              <a:rPr lang="ru-RU" dirty="0"/>
              <a:t> – стабилизирующему вмешательству у пациентов с сочетанной травмой необходимо соблюдать баланс между терапией </a:t>
            </a:r>
            <a:r>
              <a:rPr lang="ru-RU" dirty="0" err="1"/>
              <a:t>жизнеугрожающего</a:t>
            </a:r>
            <a:r>
              <a:rPr lang="ru-RU" dirty="0"/>
              <a:t> состояния и возможной безвозвратной потерей функций при откладывании операции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Необходимо научное исследование, посвященное определению показаний к применению минимально – инвазивных технологий при лечении пострадавших с осложненной </a:t>
            </a:r>
            <a:r>
              <a:rPr lang="ru-RU" dirty="0" err="1"/>
              <a:t>позвоночно</a:t>
            </a:r>
            <a:r>
              <a:rPr lang="ru-RU" dirty="0"/>
              <a:t> – спинальной травмой </a:t>
            </a:r>
          </a:p>
        </p:txBody>
      </p:sp>
    </p:spTree>
    <p:extLst>
      <p:ext uri="{BB962C8B-B14F-4D97-AF65-F5344CB8AC3E}">
        <p14:creationId xmlns:p14="http://schemas.microsoft.com/office/powerpoint/2010/main" val="145937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335" y="836712"/>
            <a:ext cx="2611497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pic>
        <p:nvPicPr>
          <p:cNvPr id="1026" name="Picture 2" descr="D:\документы\Рисунки из Склифа (16.03.2011)\Картинки\Склиф\sklif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42" y="0"/>
            <a:ext cx="6097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7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7B545-8EED-F840-BB31-B4E08EEF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к аудитории </a:t>
            </a:r>
            <a:r>
              <a:rPr lang="en-US" dirty="0"/>
              <a:t>#</a:t>
            </a:r>
            <a:r>
              <a:rPr lang="ru-RU" dirty="0"/>
              <a:t>1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51DA5B4-0774-AA41-8914-2010CBE6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Специалисты какого профиля присутствуют в зале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Нейрохирурги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Хирурги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Травматологи – ортопеды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Реаниматологи и анестезиологи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Другие специальности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70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47D31-8C03-CC49-AA17-CF2E6B9F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Anamnesis </a:t>
            </a:r>
            <a:r>
              <a:rPr lang="en-US" dirty="0" err="1"/>
              <a:t>morbi</a:t>
            </a:r>
            <a:endParaRPr lang="ru-RU" dirty="0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890AAF0-EB1D-E641-8539-3A2DA3770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Н., 21 лет</a:t>
            </a:r>
          </a:p>
          <a:p>
            <a:r>
              <a:rPr lang="ru-RU" dirty="0"/>
              <a:t>Доставлена бригадой СМП через 30 мин. после травмы</a:t>
            </a:r>
          </a:p>
          <a:p>
            <a:r>
              <a:rPr lang="ru-RU" dirty="0"/>
              <a:t>Со слов пациентки и сотрудников СМП, упала с высоты 5-го этажа спасаясь от пожара. </a:t>
            </a:r>
          </a:p>
        </p:txBody>
      </p:sp>
    </p:spTree>
    <p:extLst>
      <p:ext uri="{BB962C8B-B14F-4D97-AF65-F5344CB8AC3E}">
        <p14:creationId xmlns:p14="http://schemas.microsoft.com/office/powerpoint/2010/main" val="261846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A4008-746B-2445-8833-537C456A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</a:t>
            </a:r>
            <a:r>
              <a:rPr lang="en-US" dirty="0" err="1"/>
              <a:t>praesents</a:t>
            </a:r>
            <a:endParaRPr lang="ru-RU" dirty="0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59B9D92D-A924-374E-8799-B75F516B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73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Общее состояние</a:t>
            </a:r>
            <a:r>
              <a:rPr lang="ru-RU" dirty="0"/>
              <a:t> тяжёлое.</a:t>
            </a:r>
          </a:p>
          <a:p>
            <a:pPr marL="0" indent="0">
              <a:buNone/>
            </a:pPr>
            <a:r>
              <a:rPr lang="ru-RU" u="sng" dirty="0"/>
              <a:t>Дыхательная система:</a:t>
            </a:r>
            <a:r>
              <a:rPr lang="ru-RU" dirty="0"/>
              <a:t> дыхание самостоятельное, через естественные дыхательные пути, при аускультации вслушивается везикулярное дыхание, проводится во все отделы легких равномерно и симметрично, ЧДД 16 в мин</a:t>
            </a:r>
          </a:p>
          <a:p>
            <a:pPr marL="0" indent="0">
              <a:buNone/>
            </a:pPr>
            <a:r>
              <a:rPr lang="ru-RU" u="sng" dirty="0"/>
              <a:t>Сердечно-сосудистая система:</a:t>
            </a:r>
            <a:r>
              <a:rPr lang="ru-RU" dirty="0"/>
              <a:t> </a:t>
            </a:r>
            <a:r>
              <a:rPr lang="ru-RU" dirty="0" err="1"/>
              <a:t>аускультативно</a:t>
            </a:r>
            <a:r>
              <a:rPr lang="ru-RU" dirty="0"/>
              <a:t> тоны сердца ясные, ЧСС 88 в мин. АД 120/60 мм рт. </a:t>
            </a:r>
            <a:r>
              <a:rPr lang="ru-RU" dirty="0" err="1"/>
              <a:t>ст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Пищеварительная система:</a:t>
            </a:r>
            <a:r>
              <a:rPr lang="ru-RU" dirty="0"/>
              <a:t> язык чистый, живот симметричный, при пальпации мягкий, безболезненный. Перистальтика выслушивается во всех отделах.</a:t>
            </a:r>
          </a:p>
          <a:p>
            <a:pPr marL="0" indent="0">
              <a:buNone/>
            </a:pPr>
            <a:r>
              <a:rPr lang="ru-RU" u="sng" dirty="0"/>
              <a:t>Мочевыделительная система:</a:t>
            </a:r>
            <a:r>
              <a:rPr lang="ru-RU" dirty="0"/>
              <a:t> моча </a:t>
            </a:r>
            <a:r>
              <a:rPr lang="ru-RU" dirty="0" err="1"/>
              <a:t>макроскопически</a:t>
            </a:r>
            <a:r>
              <a:rPr lang="ru-RU" dirty="0"/>
              <a:t> не изменена. </a:t>
            </a:r>
          </a:p>
          <a:p>
            <a:r>
              <a:rPr lang="ru-RU" b="1" dirty="0"/>
              <a:t>Неврологический статус: </a:t>
            </a:r>
            <a:r>
              <a:rPr lang="ru-RU" dirty="0"/>
              <a:t>уровень бодрствования – ясное сознание. ШКГ 15 баллов. Менингеальный синдром отрицательный. Зрачки  OD=OS, фотореакции, </a:t>
            </a:r>
            <a:r>
              <a:rPr lang="ru-RU" dirty="0" err="1"/>
              <a:t>корнеальные</a:t>
            </a:r>
            <a:r>
              <a:rPr lang="ru-RU" dirty="0"/>
              <a:t> рефлексы, сохранены. Лицо симметричное. Рефлексы с рук </a:t>
            </a:r>
            <a:r>
              <a:rPr lang="en-US" dirty="0"/>
              <a:t>D</a:t>
            </a:r>
            <a:r>
              <a:rPr lang="ru-RU" dirty="0"/>
              <a:t>=</a:t>
            </a:r>
            <a:r>
              <a:rPr lang="en-US" dirty="0"/>
              <a:t>S</a:t>
            </a:r>
            <a:r>
              <a:rPr lang="ru-RU" dirty="0"/>
              <a:t>, с ног резко ослаблены. Нижний </a:t>
            </a:r>
            <a:r>
              <a:rPr lang="ru-RU" dirty="0" err="1"/>
              <a:t>парапарез</a:t>
            </a:r>
            <a:r>
              <a:rPr lang="ru-RU" dirty="0"/>
              <a:t> до 1 балл с уровня </a:t>
            </a:r>
            <a:r>
              <a:rPr lang="en-US" dirty="0"/>
              <a:t>L3</a:t>
            </a:r>
            <a:r>
              <a:rPr lang="ru-RU" dirty="0"/>
              <a:t>. Анестезия ниже уровня </a:t>
            </a:r>
            <a:r>
              <a:rPr lang="en-US" dirty="0"/>
              <a:t>L</a:t>
            </a:r>
            <a:r>
              <a:rPr lang="ru-RU" dirty="0"/>
              <a:t>3 справа, гипестезия  ниже уровня </a:t>
            </a:r>
            <a:r>
              <a:rPr lang="en-US" dirty="0"/>
              <a:t>L</a:t>
            </a:r>
            <a:r>
              <a:rPr lang="ru-RU" dirty="0"/>
              <a:t>3 слева.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3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7A74F-580C-684E-809A-C6146DF9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Проведенное обследование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812D3787-1152-B647-AF38-029E03DF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КТ головного мозга –</a:t>
            </a:r>
            <a:r>
              <a:rPr lang="ru-RU" dirty="0"/>
              <a:t> перелом стенки левой орбиты со смещением отломков в область пазухи.</a:t>
            </a:r>
          </a:p>
          <a:p>
            <a:r>
              <a:rPr lang="ru-RU" b="1" dirty="0"/>
              <a:t>КТ шейного, грудного отделов позвоночника –</a:t>
            </a:r>
            <a:r>
              <a:rPr lang="ru-RU" dirty="0"/>
              <a:t> травматической патологии не выявлено. </a:t>
            </a:r>
          </a:p>
          <a:p>
            <a:r>
              <a:rPr lang="ru-RU" b="1" dirty="0"/>
              <a:t>КТ поясничного отдела позвоночника –</a:t>
            </a:r>
            <a:r>
              <a:rPr lang="ru-RU" dirty="0"/>
              <a:t> компрессионно-</a:t>
            </a:r>
            <a:r>
              <a:rPr lang="ru-RU" dirty="0" err="1"/>
              <a:t>оскольчатый</a:t>
            </a:r>
            <a:r>
              <a:rPr lang="ru-RU" dirty="0"/>
              <a:t> перелом </a:t>
            </a:r>
            <a:r>
              <a:rPr lang="en-US" dirty="0"/>
              <a:t>L</a:t>
            </a:r>
            <a:r>
              <a:rPr lang="ru-RU" dirty="0"/>
              <a:t>3 позвонка со смещением отломков в просвет позвоночного канала. </a:t>
            </a:r>
          </a:p>
          <a:p>
            <a:r>
              <a:rPr lang="ru-RU" b="1" dirty="0"/>
              <a:t>УЗИ органов брюшной полости и забрюшинного пространства </a:t>
            </a:r>
            <a:r>
              <a:rPr lang="ru-RU" dirty="0"/>
              <a:t>– свободной жидкости 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13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BF977-A9DE-4E4D-A147-62F70F43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анализы при госпитализации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3DFAA707-8E7D-8045-BA20-42BDC84B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Клинический анализ крови: </a:t>
            </a:r>
            <a:r>
              <a:rPr lang="ru-RU" dirty="0"/>
              <a:t>гемоглобин 84,0г/л; эритроциты 4,33х10</a:t>
            </a:r>
            <a:r>
              <a:rPr lang="ru-RU" baseline="30000" dirty="0"/>
              <a:t>12</a:t>
            </a:r>
            <a:r>
              <a:rPr lang="ru-RU" dirty="0"/>
              <a:t>/л; лейкоциты 24,1х10</a:t>
            </a:r>
            <a:r>
              <a:rPr lang="ru-RU" baseline="30000" dirty="0"/>
              <a:t>9</a:t>
            </a:r>
            <a:r>
              <a:rPr lang="ru-RU" dirty="0"/>
              <a:t>/л; тромбоциты 398х10</a:t>
            </a:r>
            <a:r>
              <a:rPr lang="ru-RU" baseline="30000" dirty="0"/>
              <a:t>9</a:t>
            </a:r>
            <a:r>
              <a:rPr lang="ru-RU" dirty="0"/>
              <a:t>/л.</a:t>
            </a:r>
          </a:p>
          <a:p>
            <a:r>
              <a:rPr lang="ru-RU" b="1" u="sng" dirty="0">
                <a:effectLst/>
              </a:rPr>
              <a:t>Биохимический анализ крови: </a:t>
            </a:r>
            <a:r>
              <a:rPr lang="ru-RU" dirty="0">
                <a:effectLst/>
              </a:rPr>
              <a:t>общий белок – 66,4 г/л; мочевина – 5,66 </a:t>
            </a:r>
            <a:r>
              <a:rPr lang="ru-RU" dirty="0" err="1">
                <a:effectLst/>
              </a:rPr>
              <a:t>ммоль</a:t>
            </a:r>
            <a:r>
              <a:rPr lang="ru-RU" dirty="0">
                <a:effectLst/>
              </a:rPr>
              <a:t>/л., </a:t>
            </a:r>
            <a:r>
              <a:rPr lang="ru-RU" dirty="0" err="1">
                <a:effectLst/>
              </a:rPr>
              <a:t>креатинин</a:t>
            </a:r>
            <a:r>
              <a:rPr lang="ru-RU" dirty="0">
                <a:effectLst/>
              </a:rPr>
              <a:t> – 108,2 </a:t>
            </a:r>
            <a:r>
              <a:rPr lang="ru-RU" dirty="0" err="1">
                <a:effectLst/>
              </a:rPr>
              <a:t>мкмоль</a:t>
            </a:r>
            <a:r>
              <a:rPr lang="ru-RU" dirty="0">
                <a:effectLst/>
              </a:rPr>
              <a:t>/л; глюкоза 6,97 </a:t>
            </a:r>
            <a:r>
              <a:rPr lang="ru-RU" dirty="0" err="1">
                <a:effectLst/>
              </a:rPr>
              <a:t>ммоль</a:t>
            </a:r>
            <a:r>
              <a:rPr lang="ru-RU" dirty="0">
                <a:effectLst/>
              </a:rPr>
              <a:t>/л;</a:t>
            </a:r>
          </a:p>
          <a:p>
            <a:r>
              <a:rPr lang="ru-RU" b="1" u="sng" dirty="0" err="1">
                <a:effectLst/>
              </a:rPr>
              <a:t>Коагулологический</a:t>
            </a:r>
            <a:r>
              <a:rPr lang="ru-RU" b="1" u="sng" dirty="0">
                <a:effectLst/>
              </a:rPr>
              <a:t> анализ крови: </a:t>
            </a:r>
            <a:r>
              <a:rPr lang="ru-RU" dirty="0">
                <a:effectLst/>
              </a:rPr>
              <a:t>МНО – 1,31; ПТ  – 70,2%;, АЧТВ 21,6 сек.,</a:t>
            </a:r>
          </a:p>
          <a:p>
            <a:r>
              <a:rPr lang="ru-RU" b="1" u="sng" dirty="0">
                <a:effectLst/>
              </a:rPr>
              <a:t>Общий анализ мочи: </a:t>
            </a:r>
            <a:r>
              <a:rPr lang="ru-RU" dirty="0">
                <a:effectLst/>
              </a:rPr>
              <a:t>относительная плотность 1030, рН 6,0, белок 1,00г/л, глюкоза – отсутствует, эритроциты неизмененные 2-4 в поле зрения, лейкоциты – 3-5. Бактерии ++. Грибы ++.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3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BF977-A9DE-4E4D-A147-62F70F43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исследования через 6 ч после  госпитализации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3DFAA707-8E7D-8045-BA20-42BDC84B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Клинический анализ крови: </a:t>
            </a:r>
            <a:r>
              <a:rPr lang="ru-RU" dirty="0"/>
              <a:t>гемоглобин 90,0г/л; эритроциты 4,2х10</a:t>
            </a:r>
            <a:r>
              <a:rPr lang="ru-RU" baseline="30000" dirty="0"/>
              <a:t>12</a:t>
            </a:r>
            <a:r>
              <a:rPr lang="ru-RU" dirty="0"/>
              <a:t>/л; лейкоциты 14,1х10</a:t>
            </a:r>
            <a:r>
              <a:rPr lang="ru-RU" baseline="30000" dirty="0"/>
              <a:t>9</a:t>
            </a:r>
            <a:r>
              <a:rPr lang="ru-RU" dirty="0"/>
              <a:t>/л; тромбоциты 350х10</a:t>
            </a:r>
            <a:r>
              <a:rPr lang="ru-RU" baseline="30000" dirty="0"/>
              <a:t>9</a:t>
            </a:r>
            <a:r>
              <a:rPr lang="ru-RU" dirty="0"/>
              <a:t>/л.</a:t>
            </a:r>
          </a:p>
          <a:p>
            <a:r>
              <a:rPr lang="ru-RU" b="1" u="sng" dirty="0" err="1">
                <a:effectLst/>
              </a:rPr>
              <a:t>Коагулологический</a:t>
            </a:r>
            <a:r>
              <a:rPr lang="ru-RU" b="1" u="sng" dirty="0">
                <a:effectLst/>
              </a:rPr>
              <a:t> анализ крови: </a:t>
            </a:r>
            <a:r>
              <a:rPr lang="ru-RU" dirty="0">
                <a:effectLst/>
              </a:rPr>
              <a:t>МНО – 1,76; ПТ  – </a:t>
            </a:r>
            <a:r>
              <a:rPr lang="ru-RU" dirty="0"/>
              <a:t>51</a:t>
            </a:r>
            <a:r>
              <a:rPr lang="ru-RU" dirty="0">
                <a:effectLst/>
              </a:rPr>
              <a:t>%;, АЧТВ 39,2 сек.,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УЗИ органов брюшной полости и забрюшинного пространства </a:t>
            </a:r>
            <a:r>
              <a:rPr lang="ru-RU" dirty="0"/>
              <a:t>– признаки свободной жидкости в полости малого таза. </a:t>
            </a:r>
            <a:r>
              <a:rPr lang="ru-RU" dirty="0" err="1"/>
              <a:t>Подкапсульная</a:t>
            </a:r>
            <a:r>
              <a:rPr lang="ru-RU" dirty="0"/>
              <a:t> гематома селезенки (</a:t>
            </a:r>
            <a:r>
              <a:rPr lang="ru-RU" dirty="0">
                <a:sym typeface="Wingdings" pitchFamily="2" charset="2"/>
              </a:rPr>
              <a:t>? )</a:t>
            </a:r>
            <a:endParaRPr lang="ru-RU" dirty="0"/>
          </a:p>
          <a:p>
            <a:endParaRPr lang="ru-RU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56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E9B7D-AC56-2F45-A714-87EAB8E1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Предварительный диагноз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9BA3F003-618C-1C4F-8C9F-F8C6E618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Политравма</a:t>
            </a:r>
            <a:r>
              <a:rPr lang="ru-RU" dirty="0"/>
              <a:t>.  ЗЧМТ.  Сотрясение головного мозга. Перелом костей лицевого скелета. </a:t>
            </a:r>
            <a:r>
              <a:rPr lang="ru-RU" dirty="0" err="1"/>
              <a:t>Параорбитальная</a:t>
            </a:r>
            <a:r>
              <a:rPr lang="ru-RU" dirty="0"/>
              <a:t> гематома слева. Осложненная </a:t>
            </a:r>
            <a:r>
              <a:rPr lang="ru-RU" dirty="0" err="1"/>
              <a:t>позвоночно</a:t>
            </a:r>
            <a:r>
              <a:rPr lang="ru-RU" dirty="0"/>
              <a:t>-спинальная травма. Нестабильный компрессионно-</a:t>
            </a:r>
            <a:r>
              <a:rPr lang="ru-RU" dirty="0" err="1"/>
              <a:t>оскольчатый</a:t>
            </a:r>
            <a:r>
              <a:rPr lang="ru-RU" dirty="0"/>
              <a:t> перелом </a:t>
            </a:r>
            <a:r>
              <a:rPr lang="en-US" dirty="0"/>
              <a:t>L</a:t>
            </a:r>
            <a:r>
              <a:rPr lang="ru-RU" dirty="0"/>
              <a:t>3 позвонка. Закрытая травма живота. </a:t>
            </a:r>
            <a:r>
              <a:rPr lang="ru-RU" dirty="0" err="1"/>
              <a:t>Подкапсульная</a:t>
            </a:r>
            <a:r>
              <a:rPr lang="ru-RU" dirty="0"/>
              <a:t> гематома селезенки. Открытый перелом левой пяточной кости. Закрытый перелом правой пяточной кости. Анемия.</a:t>
            </a:r>
            <a:r>
              <a:rPr lang="ru-RU" b="1" dirty="0"/>
              <a:t> </a:t>
            </a:r>
            <a:r>
              <a:rPr lang="en-US" dirty="0"/>
              <a:t>ASIA </a:t>
            </a:r>
            <a:r>
              <a:rPr lang="ru-RU" dirty="0"/>
              <a:t>С. ШКГ 15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70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1108</Words>
  <Application>Microsoft Macintosh PowerPoint</Application>
  <PresentationFormat>Широкоэкранный</PresentationFormat>
  <Paragraphs>146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Тема Office</vt:lpstr>
      <vt:lpstr>Case report: определение срока декомпрессивно – стабилизирующего вмешательства у пациента с политравмой</vt:lpstr>
      <vt:lpstr>Цель</vt:lpstr>
      <vt:lpstr>Вопрос к аудитории #1</vt:lpstr>
      <vt:lpstr>Anamnesis morbi</vt:lpstr>
      <vt:lpstr>Status praesents</vt:lpstr>
      <vt:lpstr>Проведенное обследование</vt:lpstr>
      <vt:lpstr>Клинические анализы при госпитализации</vt:lpstr>
      <vt:lpstr>Результаты исследования через 6 ч после  госпитализации</vt:lpstr>
      <vt:lpstr>Предварительный диагноз</vt:lpstr>
      <vt:lpstr>Вопрос к аудитории #2</vt:lpstr>
      <vt:lpstr>Вопрос к аудитории #3</vt:lpstr>
      <vt:lpstr>Противопоказания для операции у больных с сочетанной травмой в остром периоде</vt:lpstr>
      <vt:lpstr>Факторы риска операции в остром периоде</vt:lpstr>
      <vt:lpstr>Декомпрессивно – стабилизирующая операция</vt:lpstr>
      <vt:lpstr>Результат декомпрессивно – стабилизирующей операции</vt:lpstr>
      <vt:lpstr>Результат лечения</vt:lpstr>
      <vt:lpstr>Раннее вмешательство при осложненной ПСТ</vt:lpstr>
      <vt:lpstr>Презентация PowerPoint</vt:lpstr>
      <vt:lpstr>Минимально инвазивная хирургия при травме поясничного и грудного отделов</vt:lpstr>
      <vt:lpstr>Вопрос к аудитории #4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Кордонский</dc:creator>
  <cp:lastModifiedBy>Антон Кордонский</cp:lastModifiedBy>
  <cp:revision>11</cp:revision>
  <dcterms:created xsi:type="dcterms:W3CDTF">2018-05-29T08:54:51Z</dcterms:created>
  <dcterms:modified xsi:type="dcterms:W3CDTF">2018-05-30T14:10:33Z</dcterms:modified>
</cp:coreProperties>
</file>