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92" r:id="rId2"/>
    <p:sldId id="297" r:id="rId3"/>
    <p:sldId id="370" r:id="rId4"/>
    <p:sldId id="371" r:id="rId5"/>
    <p:sldId id="392" r:id="rId6"/>
    <p:sldId id="373" r:id="rId7"/>
    <p:sldId id="372" r:id="rId8"/>
    <p:sldId id="374" r:id="rId9"/>
    <p:sldId id="393" r:id="rId10"/>
    <p:sldId id="375" r:id="rId11"/>
    <p:sldId id="377" r:id="rId12"/>
    <p:sldId id="388" r:id="rId13"/>
    <p:sldId id="378" r:id="rId14"/>
    <p:sldId id="389" r:id="rId15"/>
    <p:sldId id="390" r:id="rId16"/>
    <p:sldId id="394" r:id="rId17"/>
    <p:sldId id="381" r:id="rId18"/>
    <p:sldId id="382" r:id="rId19"/>
    <p:sldId id="383" r:id="rId20"/>
    <p:sldId id="391" r:id="rId21"/>
    <p:sldId id="395" r:id="rId22"/>
    <p:sldId id="384" r:id="rId23"/>
    <p:sldId id="385" r:id="rId24"/>
    <p:sldId id="387" r:id="rId25"/>
    <p:sldId id="396" r:id="rId2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C6824"/>
    <a:srgbClr val="008000"/>
    <a:srgbClr val="0033CC"/>
    <a:srgbClr val="CC66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2622" autoAdjust="0"/>
    <p:restoredTop sz="94309" autoAdjust="0"/>
  </p:normalViewPr>
  <p:slideViewPr>
    <p:cSldViewPr>
      <p:cViewPr>
        <p:scale>
          <a:sx n="74" d="100"/>
          <a:sy n="74" d="100"/>
        </p:scale>
        <p:origin x="-115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1244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ru-RU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B80DF919-6908-4BD0-9CF4-75B4BFF89D66}" type="datetimeFigureOut">
              <a:rPr lang="ru-RU"/>
              <a:pPr/>
              <a:t>29.06.2018</a:t>
            </a:fld>
            <a:endParaRPr lang="ru-RU"/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ru-RU"/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FAFA921A-5226-45C0-B14E-8311DB1EABB7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1520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ru-RU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C361445B-24B4-4807-A866-2691D6B6F586}" type="datetimeFigureOut">
              <a:rPr lang="ru-RU"/>
              <a:pPr/>
              <a:t>29.06.2018</a:t>
            </a:fld>
            <a:endParaRPr lang="ru-RU"/>
          </a:p>
        </p:txBody>
      </p:sp>
      <p:sp>
        <p:nvSpPr>
          <p:cNvPr id="368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68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ru-RU"/>
          </a:p>
        </p:txBody>
      </p:sp>
      <p:sp>
        <p:nvSpPr>
          <p:cNvPr id="368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5B6BEFF7-4A88-4880-8778-D482B9AAF283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4608677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DC94FE-FB21-4F66-919D-4D84A18864F3}" type="datetimeFigureOut">
              <a:rPr lang="ru-RU"/>
              <a:pPr>
                <a:defRPr/>
              </a:pPr>
              <a:t>29.06.2018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13A0EF-3663-425D-94FE-FCEAE87B28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DDBA5F-E359-41BC-A090-7B113B8A3B92}" type="datetimeFigureOut">
              <a:rPr lang="ru-RU"/>
              <a:pPr>
                <a:defRPr/>
              </a:pPr>
              <a:t>29.06.2018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A5D7A6-24DD-49AD-907F-9D92610BD3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48094D-BF86-4867-8DFB-4056830DA0DB}" type="datetimeFigureOut">
              <a:rPr lang="ru-RU"/>
              <a:pPr>
                <a:defRPr/>
              </a:pPr>
              <a:t>29.06.2018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21E688-DF2C-4FFA-8294-BC12D57834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1AF780-7AE4-4418-ACBF-701772D2D4FA}" type="datetimeFigureOut">
              <a:rPr lang="ru-RU"/>
              <a:pPr>
                <a:defRPr/>
              </a:pPr>
              <a:t>29.06.2018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2688D3-64DE-42D5-BB1C-24299694F9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C6FD85-999B-4DEE-8206-9EF9605EC9B3}" type="datetimeFigureOut">
              <a:rPr lang="ru-RU"/>
              <a:pPr>
                <a:defRPr/>
              </a:pPr>
              <a:t>29.06.2018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9838FA-F228-496D-B0DA-6BF49BCBF1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3D4018-2152-4EBD-9EFA-733682EE70E5}" type="datetimeFigureOut">
              <a:rPr lang="ru-RU"/>
              <a:pPr>
                <a:defRPr/>
              </a:pPr>
              <a:t>29.06.2018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2EB603-2647-43E8-920A-4DF34EB269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179524-D5A1-4DB8-8A15-0EEE6C4C106C}" type="datetimeFigureOut">
              <a:rPr lang="ru-RU"/>
              <a:pPr>
                <a:defRPr/>
              </a:pPr>
              <a:t>29.06.2018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240430-01AB-4277-80F9-799A894E71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9C25E4-1523-4FC4-8E16-416AC016F13B}" type="datetimeFigureOut">
              <a:rPr lang="ru-RU"/>
              <a:pPr>
                <a:defRPr/>
              </a:pPr>
              <a:t>29.06.2018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6B2675-AFBF-4FBA-BE93-56A6773D51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773DB2-538B-44F2-804E-AC13665AE40C}" type="datetimeFigureOut">
              <a:rPr lang="ru-RU"/>
              <a:pPr>
                <a:defRPr/>
              </a:pPr>
              <a:t>29.06.2018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82F764-F8E4-4A3E-A8BD-4AEF288601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EA6B64-8BF5-4560-B19F-8790D4C49912}" type="datetimeFigureOut">
              <a:rPr lang="ru-RU"/>
              <a:pPr>
                <a:defRPr/>
              </a:pPr>
              <a:t>29.06.2018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C795C6-AE96-4EB5-8BD3-A6FAD3FC9C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91872C-A380-4D63-B8D3-4B9F52B8F5F2}" type="datetimeFigureOut">
              <a:rPr lang="ru-RU"/>
              <a:pPr>
                <a:defRPr/>
              </a:pPr>
              <a:t>29.06.2018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CA8412-FF7C-4444-9C25-C2DA5F9709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E92D6F0-0D1D-4051-9387-1DA71C3D5CD8}" type="datetimeFigureOut">
              <a:rPr lang="ru-RU"/>
              <a:pPr>
                <a:defRPr/>
              </a:pPr>
              <a:t>29.06.2018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420AF65-BCCB-4507-A359-5426530B07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10" Type="http://schemas.openxmlformats.org/officeDocument/2006/relationships/image" Target="../media/image27.jpeg"/><Relationship Id="rId4" Type="http://schemas.openxmlformats.org/officeDocument/2006/relationships/image" Target="../media/image21.jpeg"/><Relationship Id="rId9" Type="http://schemas.openxmlformats.org/officeDocument/2006/relationships/image" Target="../media/image2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188640"/>
            <a:ext cx="8280400" cy="6480720"/>
          </a:xfrm>
        </p:spPr>
        <p:txBody>
          <a:bodyPr rtlCol="0">
            <a:normAutofit fontScale="40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2200" b="1" dirty="0">
              <a:solidFill>
                <a:schemeClr val="tx1"/>
              </a:solidFill>
              <a:cs typeface="Times New Roman" pitchFamily="18" charset="0"/>
            </a:endParaRPr>
          </a:p>
          <a:p>
            <a:pPr>
              <a:lnSpc>
                <a:spcPct val="110000"/>
              </a:lnSpc>
            </a:pPr>
            <a:endParaRPr lang="ru-RU" sz="3000" b="1" dirty="0">
              <a:solidFill>
                <a:srgbClr val="000090"/>
              </a:solidFill>
            </a:endParaRPr>
          </a:p>
          <a:p>
            <a:pPr>
              <a:lnSpc>
                <a:spcPct val="110000"/>
              </a:lnSpc>
            </a:pPr>
            <a:endParaRPr lang="ru-RU" sz="3400" b="1" dirty="0">
              <a:solidFill>
                <a:srgbClr val="0C6824"/>
              </a:solidFill>
            </a:endParaRPr>
          </a:p>
          <a:p>
            <a:pPr>
              <a:lnSpc>
                <a:spcPct val="110000"/>
              </a:lnSpc>
            </a:pPr>
            <a:endParaRPr lang="ru-RU" sz="3000" b="1" dirty="0">
              <a:solidFill>
                <a:srgbClr val="000090"/>
              </a:solidFill>
            </a:endParaRPr>
          </a:p>
          <a:p>
            <a:pPr>
              <a:lnSpc>
                <a:spcPct val="110000"/>
              </a:lnSpc>
            </a:pPr>
            <a:endParaRPr lang="ru-RU" sz="3000" b="1" dirty="0">
              <a:solidFill>
                <a:srgbClr val="000090"/>
              </a:solidFill>
            </a:endParaRPr>
          </a:p>
          <a:p>
            <a:pPr>
              <a:lnSpc>
                <a:spcPct val="110000"/>
              </a:lnSpc>
            </a:pPr>
            <a:r>
              <a:rPr lang="ru-RU" sz="7000" b="1" dirty="0">
                <a:solidFill>
                  <a:srgbClr val="000090"/>
                </a:solidFill>
              </a:rPr>
              <a:t>Клинический случай перелома дистального отдела голени типа С3 (</a:t>
            </a:r>
            <a:r>
              <a:rPr lang="en-US" sz="7000" b="1" dirty="0">
                <a:solidFill>
                  <a:srgbClr val="000090"/>
                </a:solidFill>
              </a:rPr>
              <a:t>AO/ASIF)</a:t>
            </a:r>
            <a:endParaRPr lang="ru-RU" sz="7000" b="1" dirty="0">
              <a:solidFill>
                <a:srgbClr val="000090"/>
              </a:solidFill>
            </a:endParaRPr>
          </a:p>
          <a:p>
            <a:pPr>
              <a:lnSpc>
                <a:spcPct val="110000"/>
              </a:lnSpc>
            </a:pPr>
            <a:endParaRPr lang="ru-RU" sz="7000" b="1" dirty="0">
              <a:solidFill>
                <a:srgbClr val="000090"/>
              </a:solidFill>
            </a:endParaRPr>
          </a:p>
          <a:p>
            <a:pPr>
              <a:lnSpc>
                <a:spcPct val="110000"/>
              </a:lnSpc>
            </a:pPr>
            <a:r>
              <a:rPr lang="ru-RU" sz="7200" b="1" dirty="0">
                <a:solidFill>
                  <a:schemeClr val="tx1"/>
                </a:solidFill>
              </a:rPr>
              <a:t>Б.А. Майоров, И.Г. Беленький  </a:t>
            </a:r>
            <a:endParaRPr lang="ru-RU" sz="7000" b="1" dirty="0">
              <a:solidFill>
                <a:schemeClr val="tx1"/>
              </a:solidFill>
            </a:endParaRPr>
          </a:p>
          <a:p>
            <a:pPr>
              <a:lnSpc>
                <a:spcPct val="110000"/>
              </a:lnSpc>
            </a:pPr>
            <a:endParaRPr lang="ru-RU" sz="5900" b="1" dirty="0">
              <a:solidFill>
                <a:schemeClr val="tx1"/>
              </a:solidFill>
            </a:endParaRPr>
          </a:p>
          <a:p>
            <a:pPr fontAlgn="auto">
              <a:spcAft>
                <a:spcPts val="0"/>
              </a:spcAft>
              <a:defRPr/>
            </a:pPr>
            <a:r>
              <a:rPr lang="ru-RU" sz="5000" b="1" dirty="0">
                <a:solidFill>
                  <a:srgbClr val="800000"/>
                </a:solidFill>
              </a:rPr>
              <a:t>Первый </a:t>
            </a:r>
            <a:r>
              <a:rPr lang="ru-RU" sz="5000" b="1" dirty="0" err="1">
                <a:solidFill>
                  <a:srgbClr val="800000"/>
                </a:solidFill>
              </a:rPr>
              <a:t>СПбГМУ</a:t>
            </a:r>
            <a:r>
              <a:rPr lang="ru-RU" sz="5000" b="1" dirty="0">
                <a:solidFill>
                  <a:srgbClr val="800000"/>
                </a:solidFill>
              </a:rPr>
              <a:t> им. </a:t>
            </a:r>
            <a:r>
              <a:rPr lang="ru-RU" sz="5000" b="1" dirty="0" err="1">
                <a:solidFill>
                  <a:srgbClr val="800000"/>
                </a:solidFill>
              </a:rPr>
              <a:t>И.П.Павлова</a:t>
            </a:r>
            <a:endParaRPr lang="ru-RU" sz="5000" b="1" dirty="0">
              <a:solidFill>
                <a:srgbClr val="800000"/>
              </a:solidFill>
            </a:endParaRPr>
          </a:p>
          <a:p>
            <a:pPr fontAlgn="auto">
              <a:spcAft>
                <a:spcPts val="0"/>
              </a:spcAft>
              <a:defRPr/>
            </a:pPr>
            <a:r>
              <a:rPr lang="ru-RU" sz="5000" b="1" dirty="0">
                <a:solidFill>
                  <a:srgbClr val="800000"/>
                </a:solidFill>
              </a:rPr>
              <a:t>Санкт-Петербург</a:t>
            </a:r>
          </a:p>
          <a:p>
            <a:pPr>
              <a:lnSpc>
                <a:spcPct val="110000"/>
              </a:lnSpc>
            </a:pPr>
            <a:endParaRPr lang="ru-RU" sz="5000" b="1" dirty="0">
              <a:solidFill>
                <a:srgbClr val="000090"/>
              </a:solidFill>
            </a:endParaRPr>
          </a:p>
          <a:p>
            <a:pPr>
              <a:lnSpc>
                <a:spcPct val="110000"/>
              </a:lnSpc>
            </a:pPr>
            <a:endParaRPr lang="ru-RU" sz="3000" b="1" dirty="0">
              <a:solidFill>
                <a:srgbClr val="000090"/>
              </a:solidFill>
            </a:endParaRPr>
          </a:p>
          <a:p>
            <a:pPr>
              <a:lnSpc>
                <a:spcPct val="110000"/>
              </a:lnSpc>
            </a:pPr>
            <a:r>
              <a:rPr lang="ru-RU" sz="5900" b="1" dirty="0">
                <a:solidFill>
                  <a:srgbClr val="000090"/>
                </a:solidFill>
              </a:rPr>
              <a:t>Травма 2018</a:t>
            </a:r>
          </a:p>
          <a:p>
            <a:pPr fontAlgn="auto">
              <a:lnSpc>
                <a:spcPct val="110000"/>
              </a:lnSpc>
              <a:spcAft>
                <a:spcPts val="0"/>
              </a:spcAft>
              <a:defRPr/>
            </a:pPr>
            <a:r>
              <a:rPr lang="ru-RU" sz="4000" b="1" dirty="0">
                <a:solidFill>
                  <a:srgbClr val="002060"/>
                </a:solidFill>
              </a:rPr>
              <a:t>Москва, ноябрь 2018</a:t>
            </a:r>
          </a:p>
          <a:p>
            <a:pPr fontAlgn="auto">
              <a:lnSpc>
                <a:spcPct val="110000"/>
              </a:lnSpc>
              <a:spcAft>
                <a:spcPts val="0"/>
              </a:spcAft>
              <a:defRPr/>
            </a:pPr>
            <a:endParaRPr lang="ru-RU" sz="2900" b="1" dirty="0">
              <a:solidFill>
                <a:srgbClr val="002060"/>
              </a:solidFill>
            </a:endParaRPr>
          </a:p>
          <a:p>
            <a:pPr fontAlgn="auto">
              <a:lnSpc>
                <a:spcPct val="110000"/>
              </a:lnSpc>
              <a:spcAft>
                <a:spcPts val="0"/>
              </a:spcAft>
              <a:defRPr/>
            </a:pPr>
            <a:endParaRPr lang="ru-RU" sz="2100" b="1" dirty="0">
              <a:solidFill>
                <a:srgbClr val="000090"/>
              </a:solidFill>
            </a:endParaRPr>
          </a:p>
          <a:p>
            <a:pPr>
              <a:lnSpc>
                <a:spcPct val="110000"/>
              </a:lnSpc>
            </a:pPr>
            <a:r>
              <a:rPr lang="ru-RU" sz="3000" b="1" dirty="0">
                <a:solidFill>
                  <a:srgbClr val="000090"/>
                </a:solidFill>
              </a:rPr>
              <a:t>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2200" b="1" dirty="0">
              <a:solidFill>
                <a:schemeClr val="tx1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2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16161"/>
    </mc:Choice>
    <mc:Fallback>
      <p:transition spd="slow" advTm="16162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>
                <a:solidFill>
                  <a:srgbClr val="002060"/>
                </a:solidFill>
              </a:rPr>
              <a:t>Предоперационное планирование </a:t>
            </a:r>
            <a:r>
              <a:rPr lang="ru-RU" sz="3200" b="1" dirty="0">
                <a:solidFill>
                  <a:schemeClr val="tx2"/>
                </a:solidFill>
              </a:rPr>
              <a:t/>
            </a:r>
            <a:br>
              <a:rPr lang="ru-RU" sz="3200" b="1" dirty="0">
                <a:solidFill>
                  <a:schemeClr val="tx2"/>
                </a:solidFill>
              </a:rPr>
            </a:br>
            <a:endParaRPr lang="ru-RU" sz="3200" b="1" dirty="0">
              <a:solidFill>
                <a:schemeClr val="tx2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42985"/>
            <a:ext cx="5043494" cy="3786214"/>
          </a:xfrm>
        </p:spPr>
        <p:txBody>
          <a:bodyPr/>
          <a:lstStyle/>
          <a:p>
            <a:pPr marL="0" indent="0">
              <a:buNone/>
            </a:pPr>
            <a:r>
              <a:rPr lang="ru-RU" sz="2000" b="1" dirty="0"/>
              <a:t>Повреждение трех колонн, центральная импрессия</a:t>
            </a:r>
          </a:p>
          <a:p>
            <a:endParaRPr lang="ru-RU" sz="2000" b="1" dirty="0"/>
          </a:p>
          <a:p>
            <a:endParaRPr lang="ru-RU" sz="2000" b="1" dirty="0"/>
          </a:p>
          <a:p>
            <a:r>
              <a:rPr lang="ru-RU" sz="2000" b="1" dirty="0"/>
              <a:t>Устранение импрессии </a:t>
            </a:r>
            <a:r>
              <a:rPr lang="ru-RU" sz="2000" dirty="0"/>
              <a:t>центрального фрагмента</a:t>
            </a:r>
          </a:p>
          <a:p>
            <a:pPr>
              <a:buNone/>
            </a:pPr>
            <a:r>
              <a:rPr lang="ru-RU" sz="2000" dirty="0"/>
              <a:t>Поддержка медиальной колонны - </a:t>
            </a:r>
            <a:r>
              <a:rPr lang="ru-RU" sz="2000" b="1" dirty="0"/>
              <a:t>медиальное позиционирование </a:t>
            </a:r>
            <a:r>
              <a:rPr lang="ru-RU" sz="2000" b="1" dirty="0" err="1"/>
              <a:t>импланта</a:t>
            </a:r>
            <a:r>
              <a:rPr lang="ru-RU" sz="2000" b="1" dirty="0"/>
              <a:t> </a:t>
            </a:r>
          </a:p>
          <a:p>
            <a:pPr>
              <a:buNone/>
            </a:pPr>
            <a:r>
              <a:rPr lang="ru-RU" sz="2000" dirty="0"/>
              <a:t>Фиксация латеральной колонны – </a:t>
            </a:r>
            <a:r>
              <a:rPr lang="ru-RU" sz="2000" b="1" dirty="0"/>
              <a:t>увеличение стабильности</a:t>
            </a:r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>
            <a:grayscl/>
          </a:blip>
          <a:srcRect/>
          <a:stretch>
            <a:fillRect/>
          </a:stretch>
        </p:blipFill>
        <p:spPr bwMode="auto">
          <a:xfrm>
            <a:off x="5140683" y="1568454"/>
            <a:ext cx="4003317" cy="4308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>
                <a:solidFill>
                  <a:srgbClr val="002060"/>
                </a:solidFill>
              </a:rPr>
              <a:t>2 </a:t>
            </a:r>
            <a:r>
              <a:rPr lang="ru-RU" sz="2800" b="1" dirty="0">
                <a:solidFill>
                  <a:srgbClr val="002060"/>
                </a:solidFill>
              </a:rPr>
              <a:t>Этап – Ограниченная </a:t>
            </a:r>
            <a:r>
              <a:rPr lang="en-US" sz="2800" b="1" dirty="0">
                <a:solidFill>
                  <a:srgbClr val="002060"/>
                </a:solidFill>
              </a:rPr>
              <a:t>ORIF + MIPO (9</a:t>
            </a:r>
            <a:r>
              <a:rPr lang="ru-RU" sz="2800" b="1" dirty="0">
                <a:solidFill>
                  <a:srgbClr val="002060"/>
                </a:solidFill>
              </a:rPr>
              <a:t>-е сутки</a:t>
            </a:r>
            <a:r>
              <a:rPr lang="en-US" sz="2800" b="1" dirty="0">
                <a:solidFill>
                  <a:srgbClr val="002060"/>
                </a:solidFill>
              </a:rPr>
              <a:t>)</a:t>
            </a:r>
            <a:r>
              <a:rPr lang="ru-RU" sz="2800" b="1" dirty="0">
                <a:solidFill>
                  <a:srgbClr val="002060"/>
                </a:solidFill>
              </a:rPr>
              <a:t/>
            </a:r>
            <a:br>
              <a:rPr lang="ru-RU" sz="2800" b="1" dirty="0">
                <a:solidFill>
                  <a:srgbClr val="002060"/>
                </a:solidFill>
              </a:rPr>
            </a:br>
            <a:r>
              <a:rPr lang="ru-RU" sz="2800" b="1" dirty="0">
                <a:solidFill>
                  <a:srgbClr val="002060"/>
                </a:solidFill>
              </a:rPr>
              <a:t>Ход операции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4474840" cy="4525963"/>
          </a:xfrm>
        </p:spPr>
        <p:txBody>
          <a:bodyPr/>
          <a:lstStyle/>
          <a:p>
            <a:r>
              <a:rPr lang="ru-RU" sz="1800" b="1" dirty="0"/>
              <a:t> Частичный демонтаж АВФ</a:t>
            </a:r>
            <a:r>
              <a:rPr lang="ru-RU" sz="1800" dirty="0"/>
              <a:t> голень-стопа</a:t>
            </a:r>
          </a:p>
          <a:p>
            <a:pPr>
              <a:buNone/>
            </a:pPr>
            <a:endParaRPr lang="ru-RU" sz="1800" dirty="0"/>
          </a:p>
          <a:p>
            <a:r>
              <a:rPr lang="ru-RU" sz="1800" b="1" dirty="0"/>
              <a:t> Заднелатеральный доступ – остеосинтез МБК – пластина 1</a:t>
            </a:r>
            <a:r>
              <a:rPr lang="en-US" sz="1800" b="1" dirty="0"/>
              <a:t>/3 </a:t>
            </a:r>
            <a:r>
              <a:rPr lang="ru-RU" sz="1800" b="1" dirty="0"/>
              <a:t>трубки</a:t>
            </a:r>
          </a:p>
          <a:p>
            <a:pPr>
              <a:buNone/>
            </a:pPr>
            <a:endParaRPr lang="ru-RU" sz="1800" b="1" dirty="0"/>
          </a:p>
          <a:p>
            <a:r>
              <a:rPr lang="ru-RU" sz="1800" b="1" dirty="0"/>
              <a:t> Переднемедиальный</a:t>
            </a:r>
            <a:r>
              <a:rPr lang="ru-RU" sz="1800" dirty="0"/>
              <a:t> </a:t>
            </a:r>
            <a:r>
              <a:rPr lang="ru-RU" sz="1800" b="1" dirty="0"/>
              <a:t>доступ </a:t>
            </a:r>
            <a:r>
              <a:rPr lang="ru-RU" sz="1800" dirty="0"/>
              <a:t>- открытая репозиция внутрисуставного перелома </a:t>
            </a:r>
          </a:p>
          <a:p>
            <a:endParaRPr lang="ru-RU" sz="1800" b="1" dirty="0"/>
          </a:p>
          <a:p>
            <a:r>
              <a:rPr lang="ru-RU" sz="1800" b="1" dirty="0"/>
              <a:t>Фиксация двумя пластинами</a:t>
            </a:r>
            <a:r>
              <a:rPr lang="ru-RU" sz="1800" dirty="0"/>
              <a:t> с угловой стабильностью: </a:t>
            </a:r>
            <a:r>
              <a:rPr lang="ru-RU" sz="1800" b="1" dirty="0"/>
              <a:t>медиальной</a:t>
            </a:r>
            <a:r>
              <a:rPr lang="ru-RU" sz="1800" dirty="0"/>
              <a:t> и </a:t>
            </a:r>
            <a:r>
              <a:rPr lang="ru-RU" sz="1800" b="1" dirty="0"/>
              <a:t>переднелатеральной</a:t>
            </a:r>
            <a:r>
              <a:rPr lang="ru-RU" sz="1800" dirty="0"/>
              <a:t> </a:t>
            </a:r>
            <a:endParaRPr lang="ru-RU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xmlns="" id="{BA4CCF30-8B7E-D740-B3C8-8A6A80BE73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grayscl/>
          </a:blip>
          <a:srcRect/>
          <a:stretch>
            <a:fillRect/>
          </a:stretch>
        </p:blipFill>
        <p:spPr bwMode="auto">
          <a:xfrm>
            <a:off x="4932040" y="1681502"/>
            <a:ext cx="4210638" cy="4587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56"/>
          </a:xfrm>
        </p:spPr>
        <p:txBody>
          <a:bodyPr/>
          <a:lstStyle/>
          <a:p>
            <a:r>
              <a:rPr lang="ru-RU" sz="3200" b="1" dirty="0">
                <a:solidFill>
                  <a:srgbClr val="002060"/>
                </a:solidFill>
              </a:rPr>
              <a:t>Результат операции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071546"/>
            <a:ext cx="4572032" cy="4525963"/>
          </a:xfrm>
        </p:spPr>
        <p:txBody>
          <a:bodyPr/>
          <a:lstStyle/>
          <a:p>
            <a:r>
              <a:rPr lang="ru-RU" sz="2800" dirty="0"/>
              <a:t>Восстановление конгруэнтности суставной поверхности</a:t>
            </a:r>
          </a:p>
          <a:p>
            <a:r>
              <a:rPr lang="ru-RU" sz="2800" dirty="0"/>
              <a:t>Стабильная фиксация</a:t>
            </a:r>
          </a:p>
          <a:p>
            <a:r>
              <a:rPr lang="ru-RU" sz="2800" dirty="0"/>
              <a:t>Заживление послеоперационных ран первичным натяжением</a:t>
            </a:r>
          </a:p>
          <a:p>
            <a:r>
              <a:rPr lang="ru-RU" sz="2800" dirty="0"/>
              <a:t>Возможность ранней реабилитации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grayscl/>
          </a:blip>
          <a:srcRect/>
          <a:stretch>
            <a:fillRect/>
          </a:stretch>
        </p:blipFill>
        <p:spPr bwMode="auto">
          <a:xfrm>
            <a:off x="4643438" y="1071545"/>
            <a:ext cx="4416493" cy="4811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>
                <a:solidFill>
                  <a:srgbClr val="002060"/>
                </a:solidFill>
              </a:rPr>
              <a:t>1,5 месяца после операции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email">
            <a:grayscl/>
          </a:blip>
          <a:srcRect/>
          <a:stretch>
            <a:fillRect/>
          </a:stretch>
        </p:blipFill>
        <p:spPr bwMode="auto">
          <a:xfrm>
            <a:off x="4767271" y="1128160"/>
            <a:ext cx="1662116" cy="5340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email">
            <a:grayscl/>
          </a:blip>
          <a:srcRect/>
          <a:stretch>
            <a:fillRect/>
          </a:stretch>
        </p:blipFill>
        <p:spPr bwMode="auto">
          <a:xfrm>
            <a:off x="6429387" y="1142984"/>
            <a:ext cx="2384074" cy="53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285852" y="1142984"/>
            <a:ext cx="2446334" cy="2377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357290" y="3857628"/>
            <a:ext cx="2514596" cy="1966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571472" y="6000768"/>
            <a:ext cx="37862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Боли незначительные, ходит на костылях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1422"/>
            <a:ext cx="8229600" cy="1143000"/>
          </a:xfrm>
        </p:spPr>
        <p:txBody>
          <a:bodyPr/>
          <a:lstStyle/>
          <a:p>
            <a:r>
              <a:rPr lang="ru-RU" sz="3200" b="1" dirty="0">
                <a:solidFill>
                  <a:srgbClr val="002060"/>
                </a:solidFill>
              </a:rPr>
              <a:t>3 месяца после операции </a:t>
            </a:r>
          </a:p>
        </p:txBody>
      </p:sp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0034" y="1285860"/>
            <a:ext cx="1670050" cy="408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214546" y="4071942"/>
            <a:ext cx="3035300" cy="132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428860" y="1714488"/>
            <a:ext cx="2800350" cy="204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500034" y="5643578"/>
            <a:ext cx="73123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Болей нет, ходит с костылями с частичной опорой на конечность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5"/>
          <a:srcRect t="12493"/>
          <a:stretch/>
        </p:blipFill>
        <p:spPr bwMode="auto">
          <a:xfrm>
            <a:off x="5612593" y="1124744"/>
            <a:ext cx="1316861" cy="4375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6" cstate="print"/>
          <a:srcRect t="1726"/>
          <a:stretch/>
        </p:blipFill>
        <p:spPr bwMode="auto">
          <a:xfrm>
            <a:off x="6929454" y="1124744"/>
            <a:ext cx="2214546" cy="4380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/>
          <a:lstStyle/>
          <a:p>
            <a:r>
              <a:rPr lang="ru-RU" sz="3200" b="1" dirty="0">
                <a:solidFill>
                  <a:srgbClr val="002060"/>
                </a:solidFill>
              </a:rPr>
              <a:t>5 месяцев после операции</a:t>
            </a:r>
          </a:p>
        </p:txBody>
      </p:sp>
      <p:pic>
        <p:nvPicPr>
          <p:cNvPr id="8196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1520" y="3161762"/>
            <a:ext cx="2552700" cy="231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51520" y="448055"/>
            <a:ext cx="1561036" cy="26951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0" y="5786454"/>
            <a:ext cx="37147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/>
              <a:t>Болей нет, ходит с </a:t>
            </a:r>
            <a:r>
              <a:rPr lang="ru-RU" sz="2000" b="1" dirty="0" smtClean="0"/>
              <a:t>тростью</a:t>
            </a:r>
          </a:p>
          <a:p>
            <a:r>
              <a:rPr lang="ru-RU" sz="2000" b="1" dirty="0" smtClean="0"/>
              <a:t>Признаков нестабильности фиксации нет</a:t>
            </a:r>
            <a:endParaRPr lang="ru-RU" sz="2000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grayscl/>
          </a:blip>
          <a:srcRect/>
          <a:stretch>
            <a:fillRect/>
          </a:stretch>
        </p:blipFill>
        <p:spPr bwMode="auto">
          <a:xfrm>
            <a:off x="3857620" y="928670"/>
            <a:ext cx="4857784" cy="5822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/>
          <a:lstStyle/>
          <a:p>
            <a:r>
              <a:rPr lang="ru-RU" sz="3200" b="1" dirty="0">
                <a:solidFill>
                  <a:srgbClr val="002060"/>
                </a:solidFill>
              </a:rPr>
              <a:t>6 месяцев после операции - КТ контроль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4000504"/>
            <a:ext cx="3071834" cy="2286016"/>
          </a:xfrm>
        </p:spPr>
        <p:txBody>
          <a:bodyPr/>
          <a:lstStyle/>
          <a:p>
            <a:pPr>
              <a:buNone/>
            </a:pPr>
            <a:r>
              <a:rPr lang="ru-RU" sz="2400" b="1" dirty="0" err="1"/>
              <a:t>Несращение</a:t>
            </a:r>
            <a:r>
              <a:rPr lang="en-US" sz="2400" b="1" dirty="0"/>
              <a:t>?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email">
            <a:grayscl/>
          </a:blip>
          <a:srcRect/>
          <a:stretch>
            <a:fillRect/>
          </a:stretch>
        </p:blipFill>
        <p:spPr bwMode="auto">
          <a:xfrm>
            <a:off x="2807278" y="1089394"/>
            <a:ext cx="2012261" cy="26664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876746" y="1086111"/>
            <a:ext cx="2040244" cy="2703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4" cstate="email">
            <a:grayscl/>
          </a:blip>
          <a:srcRect/>
          <a:stretch>
            <a:fillRect/>
          </a:stretch>
        </p:blipFill>
        <p:spPr bwMode="auto">
          <a:xfrm>
            <a:off x="84257" y="785794"/>
            <a:ext cx="1151572" cy="2859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5" cstate="email">
            <a:grayscl/>
          </a:blip>
          <a:srcRect/>
          <a:stretch>
            <a:fillRect/>
          </a:stretch>
        </p:blipFill>
        <p:spPr bwMode="auto">
          <a:xfrm>
            <a:off x="1198454" y="844736"/>
            <a:ext cx="1608824" cy="26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956131" y="1071546"/>
            <a:ext cx="2051235" cy="2718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6" name="Picture 8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2928927" y="3895874"/>
            <a:ext cx="1339276" cy="2817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7" name="Picture 9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4268203" y="3895874"/>
            <a:ext cx="2123414" cy="2813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8" name="Picture 10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6419381" y="3895874"/>
            <a:ext cx="1204719" cy="2777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9" name="Picture 11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7624100" y="3895874"/>
            <a:ext cx="1268380" cy="2764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15328" cy="582594"/>
          </a:xfrm>
        </p:spPr>
        <p:txBody>
          <a:bodyPr/>
          <a:lstStyle/>
          <a:p>
            <a:r>
              <a:rPr lang="ru-RU" sz="3200" b="1" dirty="0">
                <a:solidFill>
                  <a:srgbClr val="002060"/>
                </a:solidFill>
              </a:rPr>
              <a:t>Что делать</a:t>
            </a:r>
            <a:r>
              <a:rPr lang="en-US" sz="3200" b="1" dirty="0">
                <a:solidFill>
                  <a:srgbClr val="002060"/>
                </a:solidFill>
              </a:rPr>
              <a:t>?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3000372"/>
            <a:ext cx="3071834" cy="3286148"/>
          </a:xfrm>
        </p:spPr>
        <p:txBody>
          <a:bodyPr/>
          <a:lstStyle/>
          <a:p>
            <a:pPr>
              <a:buNone/>
            </a:pPr>
            <a:r>
              <a:rPr lang="ru-RU" sz="2400" b="1" dirty="0"/>
              <a:t>А</a:t>
            </a:r>
            <a:r>
              <a:rPr lang="en-US" sz="2400" b="1" dirty="0"/>
              <a:t>. </a:t>
            </a:r>
            <a:r>
              <a:rPr lang="ru-RU" sz="2400" b="1" dirty="0"/>
              <a:t>Костная пластика</a:t>
            </a:r>
          </a:p>
          <a:p>
            <a:pPr>
              <a:buNone/>
            </a:pPr>
            <a:r>
              <a:rPr lang="ru-RU" sz="2400" b="1" dirty="0"/>
              <a:t>Б. </a:t>
            </a:r>
            <a:r>
              <a:rPr lang="ru-RU" sz="2400" b="1" dirty="0" err="1"/>
              <a:t>Реостеосинтез</a:t>
            </a:r>
            <a:endParaRPr lang="ru-RU" sz="2400" b="1" dirty="0"/>
          </a:p>
          <a:p>
            <a:pPr>
              <a:buNone/>
            </a:pPr>
            <a:r>
              <a:rPr lang="ru-RU" sz="2400" b="1" dirty="0"/>
              <a:t>В. Ничего. Ждем</a:t>
            </a: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32868" y="928670"/>
            <a:ext cx="2085122" cy="27630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968397" y="928670"/>
            <a:ext cx="2102540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7" name="Picture 9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139952" y="3729218"/>
            <a:ext cx="2184787" cy="28950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8" name="Picture 10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444208" y="3766322"/>
            <a:ext cx="1248683" cy="2878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9" name="Picture 11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812360" y="3764577"/>
            <a:ext cx="1323863" cy="2885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>
                <a:solidFill>
                  <a:srgbClr val="002060"/>
                </a:solidFill>
              </a:rPr>
              <a:t>9 месяцев после операции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583037"/>
            <a:ext cx="3186106" cy="4525963"/>
          </a:xfrm>
        </p:spPr>
        <p:txBody>
          <a:bodyPr/>
          <a:lstStyle/>
          <a:p>
            <a:r>
              <a:rPr lang="ru-RU" sz="2400" dirty="0"/>
              <a:t>Перелом </a:t>
            </a:r>
            <a:r>
              <a:rPr lang="ru-RU" sz="2400" dirty="0" err="1"/>
              <a:t>импланта</a:t>
            </a:r>
            <a:endParaRPr lang="ru-RU" sz="2400" dirty="0"/>
          </a:p>
          <a:p>
            <a:endParaRPr lang="ru-RU" sz="2400" dirty="0"/>
          </a:p>
          <a:p>
            <a:r>
              <a:rPr lang="ru-RU" sz="2400" dirty="0"/>
              <a:t>Удаление</a:t>
            </a:r>
            <a:r>
              <a:rPr lang="en-US" sz="2400" dirty="0"/>
              <a:t>?</a:t>
            </a:r>
          </a:p>
          <a:p>
            <a:r>
              <a:rPr lang="ru-RU" sz="2400" dirty="0" err="1"/>
              <a:t>Реостеосинтез</a:t>
            </a:r>
            <a:r>
              <a:rPr lang="en-US" sz="2400" dirty="0"/>
              <a:t>?</a:t>
            </a:r>
            <a:endParaRPr lang="ru-RU" sz="2400" dirty="0"/>
          </a:p>
          <a:p>
            <a:endParaRPr lang="ru-RU" sz="2400" dirty="0"/>
          </a:p>
          <a:p>
            <a:endParaRPr lang="ru-RU" sz="2400" dirty="0"/>
          </a:p>
          <a:p>
            <a:r>
              <a:rPr lang="ru-RU" sz="2400" dirty="0"/>
              <a:t>Отказ от предложенной операции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email">
            <a:grayscl/>
          </a:blip>
          <a:srcRect/>
          <a:stretch>
            <a:fillRect/>
          </a:stretch>
        </p:blipFill>
        <p:spPr bwMode="auto">
          <a:xfrm flipH="1">
            <a:off x="3500430" y="1714488"/>
            <a:ext cx="5643570" cy="426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>
                <a:solidFill>
                  <a:srgbClr val="002060"/>
                </a:solidFill>
              </a:rPr>
              <a:t>14 месяцев после операции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504" y="1473626"/>
            <a:ext cx="3257544" cy="4525963"/>
          </a:xfrm>
        </p:spPr>
        <p:txBody>
          <a:bodyPr/>
          <a:lstStyle/>
          <a:p>
            <a:r>
              <a:rPr lang="ru-RU" sz="2800" dirty="0"/>
              <a:t>Увеличение миграции, </a:t>
            </a:r>
            <a:r>
              <a:rPr lang="ru-RU" sz="2800" dirty="0" err="1"/>
              <a:t>варусная</a:t>
            </a:r>
            <a:r>
              <a:rPr lang="ru-RU" sz="2800" dirty="0"/>
              <a:t> деформация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 cstate="email">
            <a:grayscl/>
          </a:blip>
          <a:srcRect l="2229"/>
          <a:stretch/>
        </p:blipFill>
        <p:spPr bwMode="auto">
          <a:xfrm>
            <a:off x="3131840" y="1643050"/>
            <a:ext cx="5765771" cy="4764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1143000"/>
          </a:xfrm>
        </p:spPr>
        <p:txBody>
          <a:bodyPr/>
          <a:lstStyle/>
          <a:p>
            <a:r>
              <a:rPr lang="ru-RU" sz="3200" b="1" dirty="0">
                <a:solidFill>
                  <a:srgbClr val="000090"/>
                </a:solidFill>
              </a:rPr>
              <a:t/>
            </a:r>
            <a:br>
              <a:rPr lang="ru-RU" sz="3200" b="1" dirty="0">
                <a:solidFill>
                  <a:srgbClr val="000090"/>
                </a:solidFill>
              </a:rPr>
            </a:br>
            <a:r>
              <a:rPr lang="ru-RU" sz="4000" b="1" dirty="0">
                <a:solidFill>
                  <a:srgbClr val="002060"/>
                </a:solidFill>
              </a:rPr>
              <a:t> Задачи</a:t>
            </a:r>
            <a:r>
              <a:rPr lang="ru-RU" sz="3200" b="1" dirty="0">
                <a:solidFill>
                  <a:srgbClr val="000090"/>
                </a:solidFill>
              </a:rPr>
              <a:t/>
            </a:r>
            <a:br>
              <a:rPr lang="ru-RU" sz="3200" b="1" dirty="0">
                <a:solidFill>
                  <a:srgbClr val="000090"/>
                </a:solidFill>
              </a:rPr>
            </a:br>
            <a:r>
              <a:rPr lang="ru-RU" sz="3200" b="1" dirty="0"/>
              <a:t> </a:t>
            </a:r>
            <a:br>
              <a:rPr lang="ru-RU" sz="3200" b="1" dirty="0"/>
            </a:br>
            <a:endParaRPr lang="ru-RU" sz="32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196752"/>
            <a:ext cx="8640960" cy="5661248"/>
          </a:xfrm>
        </p:spPr>
        <p:txBody>
          <a:bodyPr/>
          <a:lstStyle/>
          <a:p>
            <a:pPr>
              <a:buFontTx/>
              <a:buChar char="-"/>
            </a:pPr>
            <a:r>
              <a:rPr lang="ru-RU" dirty="0"/>
              <a:t>Показать основные проблемы в диагностике и  предоперационном планировании хирургического лечения переломов Пилона </a:t>
            </a:r>
          </a:p>
          <a:p>
            <a:pPr>
              <a:buFontTx/>
              <a:buChar char="-"/>
            </a:pPr>
            <a:r>
              <a:rPr lang="ru-RU" dirty="0"/>
              <a:t>Определить преимущества тактики двухэтапного лечения данных переломов</a:t>
            </a:r>
          </a:p>
          <a:p>
            <a:pPr>
              <a:buFontTx/>
              <a:buChar char="-"/>
            </a:pPr>
            <a:r>
              <a:rPr lang="ru-RU" dirty="0"/>
              <a:t>Наметить пути выбора метода оперативного лечения</a:t>
            </a:r>
          </a:p>
          <a:p>
            <a:pPr>
              <a:buFontTx/>
              <a:buChar char="-"/>
            </a:pPr>
            <a:r>
              <a:rPr lang="ru-RU" dirty="0"/>
              <a:t>Показать возможные осложнения и варианты их предотвращения</a:t>
            </a:r>
          </a:p>
          <a:p>
            <a:pPr>
              <a:buFontTx/>
              <a:buChar char="-"/>
            </a:pPr>
            <a:endParaRPr lang="ru-RU" dirty="0"/>
          </a:p>
          <a:p>
            <a:pPr>
              <a:buFontTx/>
              <a:buChar char="-"/>
            </a:pP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19243"/>
    </mc:Choice>
    <mc:Fallback>
      <p:transition spd="slow" advTm="19243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>
                <a:solidFill>
                  <a:srgbClr val="002060"/>
                </a:solidFill>
              </a:rPr>
              <a:t>Удаление медиальной пластины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3257544" cy="45259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2" cstate="print">
            <a:grayscl/>
          </a:blip>
          <a:srcRect t="1870" b="2334"/>
          <a:stretch/>
        </p:blipFill>
        <p:spPr bwMode="auto">
          <a:xfrm rot="1993419">
            <a:off x="4929723" y="2139504"/>
            <a:ext cx="3332620" cy="40542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 rotWithShape="1">
          <a:blip r:embed="rId3">
            <a:grayscl/>
          </a:blip>
          <a:srcRect t="1837" b="4231"/>
          <a:stretch/>
        </p:blipFill>
        <p:spPr bwMode="auto">
          <a:xfrm rot="2190466">
            <a:off x="1533896" y="1857940"/>
            <a:ext cx="3520480" cy="40332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>
                <a:solidFill>
                  <a:srgbClr val="002060"/>
                </a:solidFill>
              </a:rPr>
              <a:t>15 месяцев после первой операции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3257544" cy="4525963"/>
          </a:xfrm>
        </p:spPr>
        <p:txBody>
          <a:bodyPr/>
          <a:lstStyle/>
          <a:p>
            <a:r>
              <a:rPr lang="ru-RU" sz="2800" dirty="0"/>
              <a:t>Болевой синдром</a:t>
            </a:r>
          </a:p>
          <a:p>
            <a:r>
              <a:rPr lang="ru-RU" sz="2800" dirty="0"/>
              <a:t>Нарастание </a:t>
            </a:r>
            <a:r>
              <a:rPr lang="ru-RU" sz="2800" dirty="0" err="1"/>
              <a:t>варусной</a:t>
            </a:r>
            <a:r>
              <a:rPr lang="ru-RU" sz="2800" dirty="0"/>
              <a:t> деформации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grayscl/>
          </a:blip>
          <a:srcRect t="3603" b="4571"/>
          <a:stretch/>
        </p:blipFill>
        <p:spPr bwMode="auto">
          <a:xfrm flipH="1">
            <a:off x="4214810" y="1196752"/>
            <a:ext cx="4500594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 err="1">
                <a:solidFill>
                  <a:srgbClr val="002060"/>
                </a:solidFill>
              </a:rPr>
              <a:t>Реостеосинтез</a:t>
            </a:r>
            <a:r>
              <a:rPr lang="ru-RU" sz="3200" b="1" dirty="0">
                <a:solidFill>
                  <a:srgbClr val="002060"/>
                </a:solidFill>
              </a:rPr>
              <a:t> (</a:t>
            </a:r>
            <a:r>
              <a:rPr lang="en-US" sz="3200" b="1" dirty="0">
                <a:solidFill>
                  <a:srgbClr val="002060"/>
                </a:solidFill>
              </a:rPr>
              <a:t>MIPO</a:t>
            </a:r>
            <a:r>
              <a:rPr lang="ru-RU" sz="3200" b="1" dirty="0">
                <a:solidFill>
                  <a:srgbClr val="002060"/>
                </a:solidFill>
              </a:rPr>
              <a:t>) +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ru-RU" sz="3200" b="1" dirty="0">
                <a:solidFill>
                  <a:srgbClr val="002060"/>
                </a:solidFill>
              </a:rPr>
              <a:t>костная пластика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5257808" cy="4525963"/>
          </a:xfrm>
        </p:spPr>
        <p:txBody>
          <a:bodyPr/>
          <a:lstStyle/>
          <a:p>
            <a:pPr>
              <a:buNone/>
            </a:pPr>
            <a:r>
              <a:rPr lang="ru-RU" sz="1800" b="1" dirty="0"/>
              <a:t>Этапы:</a:t>
            </a:r>
          </a:p>
          <a:p>
            <a:pPr>
              <a:buNone/>
            </a:pPr>
            <a:r>
              <a:rPr lang="ru-RU" sz="1800" dirty="0"/>
              <a:t>1. Забор </a:t>
            </a:r>
            <a:r>
              <a:rPr lang="ru-RU" sz="1800" dirty="0" err="1"/>
              <a:t>аутокости</a:t>
            </a:r>
            <a:endParaRPr lang="ru-RU" sz="1800" dirty="0"/>
          </a:p>
          <a:p>
            <a:pPr>
              <a:buNone/>
            </a:pPr>
            <a:r>
              <a:rPr lang="ru-RU" sz="1800" dirty="0"/>
              <a:t>2. Обработка ложного сустава ББК – медиальный доступ в </a:t>
            </a:r>
            <a:r>
              <a:rPr lang="ru-RU" sz="1800" dirty="0" err="1"/>
              <a:t>метадиафизарной</a:t>
            </a:r>
            <a:r>
              <a:rPr lang="ru-RU" sz="1800" dirty="0"/>
              <a:t> зоне, удаление рубцов, декортикация, помещение костных чипсов</a:t>
            </a:r>
          </a:p>
          <a:p>
            <a:pPr>
              <a:buAutoNum type="arabicPeriod" startAt="3"/>
            </a:pPr>
            <a:r>
              <a:rPr lang="ru-RU" sz="1800" dirty="0"/>
              <a:t>Фиксация большеберцовой кости медиальной пластиной  из двух </a:t>
            </a:r>
            <a:r>
              <a:rPr lang="ru-RU" sz="1800" dirty="0" err="1"/>
              <a:t>минидоступов</a:t>
            </a:r>
            <a:endParaRPr lang="ru-RU" sz="1800" dirty="0"/>
          </a:p>
          <a:p>
            <a:pPr>
              <a:buAutoNum type="arabicPeriod" startAt="3"/>
            </a:pPr>
            <a:endParaRPr lang="ru-RU" sz="1800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725181" y="1500174"/>
            <a:ext cx="3418819" cy="43726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>
                <a:solidFill>
                  <a:srgbClr val="002060"/>
                </a:solidFill>
              </a:rPr>
              <a:t>3 месяца после костной пластики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2" cstate="email">
            <a:grayscl/>
          </a:blip>
          <a:srcRect t="3859"/>
          <a:stretch/>
        </p:blipFill>
        <p:spPr bwMode="auto">
          <a:xfrm rot="19644784">
            <a:off x="2203399" y="1630854"/>
            <a:ext cx="3545710" cy="44092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1" name="Picture 3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 cstate="email">
            <a:grayscl/>
          </a:blip>
          <a:srcRect t="2190" b="2652"/>
          <a:stretch/>
        </p:blipFill>
        <p:spPr bwMode="auto">
          <a:xfrm rot="2101189">
            <a:off x="5050865" y="1893406"/>
            <a:ext cx="3701319" cy="4220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214282" y="5214950"/>
            <a:ext cx="29974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Сращение перелома !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>
                <a:solidFill>
                  <a:srgbClr val="002060"/>
                </a:solidFill>
              </a:rPr>
              <a:t>Конечный результат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Сращение перелома 1 год 8 месяцев</a:t>
            </a:r>
          </a:p>
          <a:p>
            <a:r>
              <a:rPr lang="ru-RU" dirty="0"/>
              <a:t>5 операций</a:t>
            </a:r>
          </a:p>
          <a:p>
            <a:r>
              <a:rPr lang="ru-RU" dirty="0"/>
              <a:t>Нет инфекции</a:t>
            </a:r>
          </a:p>
          <a:p>
            <a:r>
              <a:rPr lang="ru-RU" dirty="0"/>
              <a:t>Нет проблем с заживлением раны</a:t>
            </a:r>
          </a:p>
          <a:p>
            <a:r>
              <a:rPr lang="ru-RU" dirty="0"/>
              <a:t>Удовлетворительная функция</a:t>
            </a:r>
          </a:p>
          <a:p>
            <a:endParaRPr lang="ru-RU" dirty="0"/>
          </a:p>
          <a:p>
            <a:pPr>
              <a:buNone/>
            </a:pPr>
            <a:r>
              <a:rPr lang="en-US" b="1" dirty="0"/>
              <a:t>                </a:t>
            </a:r>
            <a:r>
              <a:rPr lang="ru-RU" b="1" dirty="0"/>
              <a:t>Положительный результат</a:t>
            </a:r>
            <a:r>
              <a:rPr lang="en-US" b="1" dirty="0"/>
              <a:t>?</a:t>
            </a:r>
            <a:endParaRPr lang="ru-RU" b="1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1143000"/>
          </a:xfrm>
        </p:spPr>
        <p:txBody>
          <a:bodyPr/>
          <a:lstStyle/>
          <a:p>
            <a:r>
              <a:rPr lang="ru-RU" sz="3200" b="1" dirty="0">
                <a:solidFill>
                  <a:srgbClr val="000090"/>
                </a:solidFill>
              </a:rPr>
              <a:t/>
            </a:r>
            <a:br>
              <a:rPr lang="ru-RU" sz="3200" b="1" dirty="0">
                <a:solidFill>
                  <a:srgbClr val="000090"/>
                </a:solidFill>
              </a:rPr>
            </a:br>
            <a:r>
              <a:rPr lang="ru-RU" sz="4000" b="1" dirty="0">
                <a:solidFill>
                  <a:srgbClr val="002060"/>
                </a:solidFill>
              </a:rPr>
              <a:t>Выводы</a:t>
            </a:r>
            <a:r>
              <a:rPr lang="ru-RU" sz="3200" b="1" dirty="0">
                <a:solidFill>
                  <a:srgbClr val="000090"/>
                </a:solidFill>
              </a:rPr>
              <a:t/>
            </a:r>
            <a:br>
              <a:rPr lang="ru-RU" sz="3200" b="1" dirty="0">
                <a:solidFill>
                  <a:srgbClr val="000090"/>
                </a:solidFill>
              </a:rPr>
            </a:br>
            <a:r>
              <a:rPr lang="ru-RU" sz="3200" b="1" dirty="0"/>
              <a:t> </a:t>
            </a:r>
            <a:br>
              <a:rPr lang="ru-RU" sz="3200" b="1" dirty="0"/>
            </a:br>
            <a:endParaRPr lang="ru-RU" sz="32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836712"/>
            <a:ext cx="8640960" cy="5661248"/>
          </a:xfrm>
        </p:spPr>
        <p:txBody>
          <a:bodyPr/>
          <a:lstStyle/>
          <a:p>
            <a:pPr>
              <a:buFontTx/>
              <a:buChar char="-"/>
            </a:pPr>
            <a:r>
              <a:rPr lang="ru-RU" sz="2400" b="1" dirty="0"/>
              <a:t>Для адекватного предоперационного планирования необходима тщательная диагностика перелома с определением повреждённых колонн </a:t>
            </a:r>
          </a:p>
          <a:p>
            <a:pPr>
              <a:buFontTx/>
              <a:buChar char="-"/>
            </a:pPr>
            <a:r>
              <a:rPr lang="ru-RU" sz="2400" b="1" dirty="0"/>
              <a:t>Тактика двухэтапного лечения сложных переломов пилона минимизирует вероятность осложнений со стороны мягких тканей</a:t>
            </a:r>
          </a:p>
          <a:p>
            <a:pPr>
              <a:buFontTx/>
              <a:buChar char="-"/>
            </a:pPr>
            <a:r>
              <a:rPr lang="ru-RU" sz="2400" b="1" dirty="0"/>
              <a:t>Независимо от выбора метода операции, необходимо </a:t>
            </a:r>
            <a:r>
              <a:rPr lang="ru-RU" sz="2400" b="1" dirty="0" err="1"/>
              <a:t>анатомичное</a:t>
            </a:r>
            <a:r>
              <a:rPr lang="ru-RU" sz="2400" b="1" dirty="0"/>
              <a:t> восстановление суставной поверхности и восстановление оси, длины и ротации </a:t>
            </a:r>
            <a:r>
              <a:rPr lang="ru-RU" sz="2400" b="1" dirty="0" err="1"/>
              <a:t>метафизарного</a:t>
            </a:r>
            <a:r>
              <a:rPr lang="ru-RU" sz="2400" b="1" dirty="0"/>
              <a:t> компонента перелома</a:t>
            </a:r>
          </a:p>
          <a:p>
            <a:pPr>
              <a:buFontTx/>
              <a:buChar char="-"/>
            </a:pPr>
            <a:r>
              <a:rPr lang="ru-RU" sz="2400" b="1" dirty="0"/>
              <a:t>Лечение высокоэнергетических переломов может сопровождаться осложнениями и потребовать многоэтапного лечения</a:t>
            </a:r>
          </a:p>
          <a:p>
            <a:pPr>
              <a:buNone/>
            </a:pPr>
            <a:endParaRPr lang="ru-RU" dirty="0"/>
          </a:p>
          <a:p>
            <a:pPr>
              <a:buFontTx/>
              <a:buChar char="-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8315376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19243"/>
    </mc:Choice>
    <mc:Fallback>
      <p:transition spd="slow" advTm="19243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/>
          <a:lstStyle/>
          <a:p>
            <a:r>
              <a:rPr lang="ru-RU" sz="3200" b="1" dirty="0">
                <a:solidFill>
                  <a:srgbClr val="002060"/>
                </a:solidFill>
              </a:rPr>
              <a:t>Анамнез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3400420" cy="4525963"/>
          </a:xfrm>
        </p:spPr>
        <p:txBody>
          <a:bodyPr/>
          <a:lstStyle/>
          <a:p>
            <a:pPr>
              <a:buNone/>
            </a:pPr>
            <a:r>
              <a:rPr lang="ru-RU" sz="1800" b="1" dirty="0"/>
              <a:t>Пациент П,</a:t>
            </a:r>
            <a:r>
              <a:rPr lang="en-US" sz="1800" b="1" dirty="0"/>
              <a:t> 30 </a:t>
            </a:r>
            <a:r>
              <a:rPr lang="ru-RU" sz="1800" b="1" dirty="0"/>
              <a:t>лет</a:t>
            </a:r>
          </a:p>
          <a:p>
            <a:pPr>
              <a:buNone/>
            </a:pPr>
            <a:r>
              <a:rPr lang="ru-RU" sz="1800" b="1" dirty="0"/>
              <a:t>Изолированная травма </a:t>
            </a:r>
          </a:p>
          <a:p>
            <a:pPr>
              <a:buNone/>
            </a:pPr>
            <a:r>
              <a:rPr lang="ru-RU" sz="1800" b="1" dirty="0"/>
              <a:t>Закрытый перелом обеих костей дистального отдела правой голени</a:t>
            </a:r>
          </a:p>
          <a:p>
            <a:pPr>
              <a:buNone/>
            </a:pPr>
            <a:r>
              <a:rPr lang="ru-RU" sz="1800" b="1" dirty="0"/>
              <a:t>Механизм -высокоэнергетический (На ногу упало дерево)</a:t>
            </a:r>
            <a:r>
              <a:rPr lang="en-US" sz="1800" b="1" dirty="0"/>
              <a:t> </a:t>
            </a:r>
          </a:p>
          <a:p>
            <a:pPr>
              <a:buNone/>
            </a:pPr>
            <a:endParaRPr lang="en-US" sz="1800" dirty="0"/>
          </a:p>
          <a:p>
            <a:pPr>
              <a:buNone/>
            </a:pPr>
            <a:endParaRPr lang="ru-RU" sz="1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grayscl/>
          </a:blip>
          <a:srcRect/>
          <a:stretch>
            <a:fillRect/>
          </a:stretch>
        </p:blipFill>
        <p:spPr bwMode="auto">
          <a:xfrm>
            <a:off x="3714744" y="1714488"/>
            <a:ext cx="5286380" cy="33183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>
                <a:solidFill>
                  <a:srgbClr val="002060"/>
                </a:solidFill>
              </a:rPr>
              <a:t>Обследование в приемном отделении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600200"/>
            <a:ext cx="3429024" cy="4525963"/>
          </a:xfrm>
        </p:spPr>
        <p:txBody>
          <a:bodyPr/>
          <a:lstStyle/>
          <a:p>
            <a:pPr>
              <a:buNone/>
            </a:pPr>
            <a:r>
              <a:rPr lang="ru-RU" sz="1800" b="1" dirty="0"/>
              <a:t>На рентгенограммах:</a:t>
            </a:r>
          </a:p>
          <a:p>
            <a:pPr>
              <a:buNone/>
            </a:pPr>
            <a:r>
              <a:rPr lang="ru-RU" sz="1800" dirty="0"/>
              <a:t>Многооскольчатый  полный внутрисуставной перелом  Пилона </a:t>
            </a:r>
          </a:p>
          <a:p>
            <a:pPr>
              <a:buNone/>
            </a:pPr>
            <a:r>
              <a:rPr lang="ru-RU" sz="1800" dirty="0"/>
              <a:t>Поперечный перелом </a:t>
            </a:r>
            <a:r>
              <a:rPr lang="ru-RU" sz="1800" dirty="0" err="1"/>
              <a:t>н</a:t>
            </a:r>
            <a:r>
              <a:rPr lang="en-US" sz="1800" dirty="0"/>
              <a:t>/</a:t>
            </a:r>
            <a:r>
              <a:rPr lang="ru-RU" sz="1800" dirty="0"/>
              <a:t>3 малоберцовой кости</a:t>
            </a:r>
          </a:p>
          <a:p>
            <a:pPr>
              <a:buNone/>
            </a:pPr>
            <a:r>
              <a:rPr lang="ru-RU" sz="1800" dirty="0"/>
              <a:t>Классификация  АО </a:t>
            </a:r>
            <a:r>
              <a:rPr lang="ru-RU" sz="1800" b="1" dirty="0"/>
              <a:t> - 44 тип С3</a:t>
            </a:r>
            <a:endParaRPr lang="en-US" sz="1800" b="1" dirty="0"/>
          </a:p>
          <a:p>
            <a:pPr>
              <a:buNone/>
            </a:pPr>
            <a:r>
              <a:rPr lang="ru-RU" sz="1800" dirty="0"/>
              <a:t>Классификация </a:t>
            </a:r>
          </a:p>
          <a:p>
            <a:pPr>
              <a:buNone/>
            </a:pPr>
            <a:r>
              <a:rPr lang="en-US" sz="1800" dirty="0" err="1"/>
              <a:t>Ruedi</a:t>
            </a:r>
            <a:r>
              <a:rPr lang="en-US" sz="1800" dirty="0"/>
              <a:t>, </a:t>
            </a:r>
            <a:r>
              <a:rPr lang="en-US" sz="1800" dirty="0" err="1"/>
              <a:t>Allgower</a:t>
            </a:r>
            <a:r>
              <a:rPr lang="en-US" sz="1800" dirty="0"/>
              <a:t>  </a:t>
            </a:r>
            <a:r>
              <a:rPr lang="ru-RU" sz="1800" dirty="0"/>
              <a:t>- </a:t>
            </a:r>
            <a:r>
              <a:rPr lang="ru-RU" sz="1800" b="1" dirty="0"/>
              <a:t>Тип </a:t>
            </a:r>
            <a:r>
              <a:rPr lang="en-US" sz="1800" b="1" dirty="0"/>
              <a:t> III</a:t>
            </a:r>
            <a:endParaRPr lang="ru-RU" sz="1800" b="1" dirty="0"/>
          </a:p>
          <a:p>
            <a:pPr>
              <a:buNone/>
            </a:pPr>
            <a:r>
              <a:rPr lang="ru-RU" sz="1800" b="1" dirty="0" err="1"/>
              <a:t>Варусная</a:t>
            </a:r>
            <a:r>
              <a:rPr lang="ru-RU" sz="1800" b="1" dirty="0"/>
              <a:t> деформация сегмента</a:t>
            </a:r>
          </a:p>
          <a:p>
            <a:pPr>
              <a:buNone/>
            </a:pPr>
            <a:r>
              <a:rPr lang="ru-RU" sz="1800" b="1" dirty="0"/>
              <a:t>Повреждение трех колонн</a:t>
            </a:r>
          </a:p>
          <a:p>
            <a:pPr marL="0" indent="0">
              <a:buNone/>
            </a:pPr>
            <a:r>
              <a:rPr lang="ru-RU" sz="1800" b="1" dirty="0"/>
              <a:t>Импрессия суставной поверхности</a:t>
            </a:r>
            <a:endParaRPr lang="en-US" sz="1800" b="1" dirty="0"/>
          </a:p>
          <a:p>
            <a:pPr>
              <a:buNone/>
            </a:pPr>
            <a:endParaRPr lang="en-US" sz="1800" dirty="0"/>
          </a:p>
          <a:p>
            <a:pPr>
              <a:buNone/>
            </a:pPr>
            <a:endParaRPr lang="en-US" sz="1800" dirty="0"/>
          </a:p>
          <a:p>
            <a:pPr>
              <a:buNone/>
            </a:pPr>
            <a:endParaRPr lang="ru-RU" sz="1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grayscl/>
          </a:blip>
          <a:srcRect/>
          <a:stretch>
            <a:fillRect/>
          </a:stretch>
        </p:blipFill>
        <p:spPr bwMode="auto">
          <a:xfrm>
            <a:off x="3714744" y="1714488"/>
            <a:ext cx="5286380" cy="33183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>
                <a:solidFill>
                  <a:srgbClr val="002060"/>
                </a:solidFill>
              </a:rPr>
              <a:t>Тактика лечения</a:t>
            </a:r>
            <a:r>
              <a:rPr lang="en-US" sz="3200" b="1" dirty="0">
                <a:solidFill>
                  <a:srgbClr val="002060"/>
                </a:solidFill>
              </a:rPr>
              <a:t>?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/>
              <a:t>А. Скелетное вытяжение</a:t>
            </a:r>
          </a:p>
          <a:p>
            <a:pPr>
              <a:buNone/>
            </a:pPr>
            <a:r>
              <a:rPr lang="ru-RU" dirty="0"/>
              <a:t>Б. Открытый остеосинтез в полном объеме</a:t>
            </a:r>
          </a:p>
          <a:p>
            <a:pPr>
              <a:buNone/>
            </a:pPr>
            <a:r>
              <a:rPr lang="ru-RU" dirty="0"/>
              <a:t>В. Двухэтапный протокол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654032"/>
          </a:xfrm>
        </p:spPr>
        <p:txBody>
          <a:bodyPr/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sz="3200" b="1" dirty="0">
                <a:solidFill>
                  <a:srgbClr val="002060"/>
                </a:solidFill>
              </a:rPr>
              <a:t>Двухэтапный протокол</a:t>
            </a:r>
            <a:br>
              <a:rPr lang="ru-RU" sz="3200" b="1" dirty="0">
                <a:solidFill>
                  <a:srgbClr val="002060"/>
                </a:solidFill>
              </a:rPr>
            </a:br>
            <a:r>
              <a:rPr lang="ru-RU" sz="3200" b="1" dirty="0">
                <a:solidFill>
                  <a:srgbClr val="002060"/>
                </a:solidFill>
              </a:rPr>
              <a:t>1 этап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571612"/>
            <a:ext cx="3214710" cy="4525963"/>
          </a:xfrm>
        </p:spPr>
        <p:txBody>
          <a:bodyPr/>
          <a:lstStyle/>
          <a:p>
            <a:pPr marL="0" indent="0">
              <a:buNone/>
            </a:pPr>
            <a:r>
              <a:rPr lang="ru-RU" sz="2400" dirty="0"/>
              <a:t>Наложен стержневой АВФ МКЦ при поступлении</a:t>
            </a:r>
          </a:p>
          <a:p>
            <a:pPr marL="0" indent="0">
              <a:buNone/>
            </a:pPr>
            <a:r>
              <a:rPr lang="ru-RU" sz="2400" b="1" dirty="0"/>
              <a:t>Ось, длина, ротация не восстановлены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grayscl/>
          </a:blip>
          <a:srcRect/>
          <a:stretch>
            <a:fillRect/>
          </a:stretch>
        </p:blipFill>
        <p:spPr bwMode="auto">
          <a:xfrm>
            <a:off x="4143372" y="1785926"/>
            <a:ext cx="4773510" cy="36464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225404"/>
          </a:xfrm>
        </p:spPr>
        <p:txBody>
          <a:bodyPr/>
          <a:lstStyle/>
          <a:p>
            <a:r>
              <a:rPr lang="ru-RU" sz="3200" b="1" dirty="0">
                <a:solidFill>
                  <a:srgbClr val="002060"/>
                </a:solidFill>
              </a:rPr>
              <a:t>1 этап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214422"/>
            <a:ext cx="2928958" cy="5000660"/>
          </a:xfrm>
        </p:spPr>
        <p:txBody>
          <a:bodyPr/>
          <a:lstStyle/>
          <a:p>
            <a:pPr marL="0" indent="0">
              <a:buNone/>
            </a:pPr>
            <a:r>
              <a:rPr lang="ru-RU" sz="2000" b="1" dirty="0" err="1"/>
              <a:t>Перемонтаж</a:t>
            </a:r>
            <a:r>
              <a:rPr lang="ru-RU" sz="2000" b="1" dirty="0"/>
              <a:t> АВФ </a:t>
            </a:r>
          </a:p>
          <a:p>
            <a:pPr marL="0" indent="0">
              <a:buNone/>
            </a:pPr>
            <a:endParaRPr lang="ru-RU" sz="2000" b="1" dirty="0"/>
          </a:p>
          <a:p>
            <a:pPr marL="0" indent="0">
              <a:buNone/>
            </a:pPr>
            <a:r>
              <a:rPr lang="ru-RU" sz="2000" dirty="0"/>
              <a:t>Восстановлены</a:t>
            </a:r>
            <a:r>
              <a:rPr lang="ru-RU" sz="2000" b="1" dirty="0"/>
              <a:t> ось, длина, ротация </a:t>
            </a:r>
          </a:p>
          <a:p>
            <a:pPr marL="0" indent="0">
              <a:buNone/>
            </a:pPr>
            <a:endParaRPr lang="ru-RU" sz="2000" b="1" dirty="0"/>
          </a:p>
          <a:p>
            <a:pPr marL="0" indent="0">
              <a:buNone/>
            </a:pPr>
            <a:r>
              <a:rPr lang="ru-RU" sz="2000" dirty="0"/>
              <a:t>Сохраняется значительное </a:t>
            </a:r>
            <a:r>
              <a:rPr lang="ru-RU" sz="2000" b="1" dirty="0"/>
              <a:t>смещение внутрисуставных фрагментов</a:t>
            </a:r>
          </a:p>
          <a:p>
            <a:pPr marL="0" indent="0">
              <a:buNone/>
            </a:pPr>
            <a:endParaRPr lang="en-US" sz="2000" b="1" dirty="0"/>
          </a:p>
          <a:p>
            <a:pPr marL="0" indent="0">
              <a:buNone/>
            </a:pPr>
            <a:r>
              <a:rPr lang="ru-RU" sz="2000" dirty="0"/>
              <a:t>Состояние мягких тканей </a:t>
            </a:r>
            <a:r>
              <a:rPr lang="ru-RU" sz="2000" b="1" dirty="0"/>
              <a:t>удовлетворительное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>
            <a:grayscl/>
          </a:blip>
          <a:srcRect/>
          <a:stretch>
            <a:fillRect/>
          </a:stretch>
        </p:blipFill>
        <p:spPr bwMode="auto">
          <a:xfrm>
            <a:off x="3571868" y="1071546"/>
            <a:ext cx="3030462" cy="32617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786578" y="3143248"/>
            <a:ext cx="1766857" cy="3143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357554" y="4572008"/>
            <a:ext cx="3141486" cy="1765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>
                <a:solidFill>
                  <a:srgbClr val="002060"/>
                </a:solidFill>
              </a:rPr>
              <a:t>Выбор метода окончательного остеосинтеза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endParaRPr lang="ru-RU" sz="2800" b="1" dirty="0">
              <a:solidFill>
                <a:schemeClr val="tx2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571612"/>
            <a:ext cx="5286412" cy="4554551"/>
          </a:xfrm>
        </p:spPr>
        <p:txBody>
          <a:bodyPr/>
          <a:lstStyle/>
          <a:p>
            <a:pPr>
              <a:buNone/>
            </a:pPr>
            <a:r>
              <a:rPr lang="ru-RU" sz="2400" b="1" dirty="0"/>
              <a:t>А.    АВФ</a:t>
            </a:r>
          </a:p>
          <a:p>
            <a:pPr>
              <a:buNone/>
            </a:pPr>
            <a:r>
              <a:rPr lang="ru-RU" sz="2400" b="1" dirty="0"/>
              <a:t>Б.    </a:t>
            </a:r>
            <a:r>
              <a:rPr lang="en-US" sz="2400" b="1" dirty="0"/>
              <a:t>ORIF</a:t>
            </a:r>
            <a:endParaRPr lang="ru-RU" sz="2400" b="1" dirty="0"/>
          </a:p>
          <a:p>
            <a:pPr>
              <a:buNone/>
            </a:pPr>
            <a:r>
              <a:rPr lang="ru-RU" sz="2400" b="1" dirty="0"/>
              <a:t>В.    МИПО</a:t>
            </a:r>
          </a:p>
          <a:p>
            <a:pPr>
              <a:buNone/>
            </a:pPr>
            <a:r>
              <a:rPr lang="ru-RU" sz="2400" b="1" dirty="0"/>
              <a:t>Г.     Ограниченная </a:t>
            </a:r>
            <a:r>
              <a:rPr lang="en-US" sz="2400" b="1" dirty="0"/>
              <a:t>ORIF</a:t>
            </a:r>
            <a:r>
              <a:rPr lang="ru-RU" sz="2400" b="1" dirty="0"/>
              <a:t> + </a:t>
            </a:r>
            <a:r>
              <a:rPr lang="en-US" sz="2400" b="1" dirty="0"/>
              <a:t>MIPO</a:t>
            </a:r>
            <a:endParaRPr lang="ru-RU" sz="2400" b="1" dirty="0"/>
          </a:p>
          <a:p>
            <a:pPr>
              <a:buNone/>
            </a:pPr>
            <a:endParaRPr lang="ru-RU" sz="2400" dirty="0"/>
          </a:p>
          <a:p>
            <a:endParaRPr lang="ru-RU" sz="24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>
            <a:grayscl/>
          </a:blip>
          <a:srcRect/>
          <a:stretch>
            <a:fillRect/>
          </a:stretch>
        </p:blipFill>
        <p:spPr bwMode="auto">
          <a:xfrm>
            <a:off x="5155044" y="1643050"/>
            <a:ext cx="3733302" cy="4018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>
                <a:solidFill>
                  <a:srgbClr val="002060"/>
                </a:solidFill>
              </a:rPr>
              <a:t>Предоперационное планирование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571612"/>
            <a:ext cx="5286412" cy="4554551"/>
          </a:xfrm>
        </p:spPr>
        <p:txBody>
          <a:bodyPr/>
          <a:lstStyle/>
          <a:p>
            <a:pPr>
              <a:buNone/>
            </a:pPr>
            <a:r>
              <a:rPr lang="ru-RU" sz="2400" dirty="0" smtClean="0"/>
              <a:t>Ограниченная </a:t>
            </a:r>
            <a:r>
              <a:rPr lang="en-US" sz="2400" dirty="0"/>
              <a:t>ORIF</a:t>
            </a:r>
            <a:r>
              <a:rPr lang="ru-RU" sz="2400" dirty="0"/>
              <a:t> + </a:t>
            </a:r>
            <a:r>
              <a:rPr lang="en-US" sz="2400" dirty="0"/>
              <a:t>MIPO</a:t>
            </a:r>
            <a:endParaRPr lang="ru-RU" sz="2400" dirty="0"/>
          </a:p>
          <a:p>
            <a:r>
              <a:rPr lang="ru-RU" sz="2400" dirty="0"/>
              <a:t>Выбор времени операции</a:t>
            </a:r>
          </a:p>
          <a:p>
            <a:r>
              <a:rPr lang="ru-RU" sz="2400" dirty="0"/>
              <a:t>Выбор доступа (доступов) – состояние мягких тканей</a:t>
            </a:r>
          </a:p>
          <a:p>
            <a:r>
              <a:rPr lang="ru-RU" sz="2400" dirty="0"/>
              <a:t>Выбор  </a:t>
            </a:r>
            <a:r>
              <a:rPr lang="ru-RU" sz="2400" dirty="0" err="1"/>
              <a:t>имплантов</a:t>
            </a:r>
            <a:endParaRPr lang="ru-RU" sz="2400" dirty="0"/>
          </a:p>
          <a:p>
            <a:r>
              <a:rPr lang="ru-RU" sz="2400" dirty="0"/>
              <a:t>Потребность в костной пластике</a:t>
            </a:r>
          </a:p>
          <a:p>
            <a:r>
              <a:rPr lang="ru-RU" sz="2400" dirty="0"/>
              <a:t>Фиксация МБК</a:t>
            </a:r>
          </a:p>
          <a:p>
            <a:endParaRPr lang="ru-RU" sz="24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>
            <a:grayscl/>
          </a:blip>
          <a:srcRect/>
          <a:stretch>
            <a:fillRect/>
          </a:stretch>
        </p:blipFill>
        <p:spPr bwMode="auto">
          <a:xfrm>
            <a:off x="5155044" y="1643050"/>
            <a:ext cx="3733302" cy="4018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8695</TotalTime>
  <Words>539</Words>
  <Application>Microsoft Macintosh PowerPoint</Application>
  <PresentationFormat>Экран (4:3)</PresentationFormat>
  <Paragraphs>133</Paragraphs>
  <Slides>25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Слайд 1</vt:lpstr>
      <vt:lpstr>  Задачи   </vt:lpstr>
      <vt:lpstr>Анамнез</vt:lpstr>
      <vt:lpstr>Обследование в приемном отделении</vt:lpstr>
      <vt:lpstr>Тактика лечения?</vt:lpstr>
      <vt:lpstr> Двухэтапный протокол 1 этап </vt:lpstr>
      <vt:lpstr>1 этап</vt:lpstr>
      <vt:lpstr>Выбор метода окончательного остеосинтеза </vt:lpstr>
      <vt:lpstr>Предоперационное планирование</vt:lpstr>
      <vt:lpstr>Предоперационное планирование  </vt:lpstr>
      <vt:lpstr>2 Этап – Ограниченная ORIF + MIPO (9-е сутки) Ход операции</vt:lpstr>
      <vt:lpstr>Результат операции</vt:lpstr>
      <vt:lpstr>1,5 месяца после операции</vt:lpstr>
      <vt:lpstr>3 месяца после операции </vt:lpstr>
      <vt:lpstr>5 месяцев после операции</vt:lpstr>
      <vt:lpstr>6 месяцев после операции - КТ контроль</vt:lpstr>
      <vt:lpstr>Что делать?</vt:lpstr>
      <vt:lpstr>9 месяцев после операции</vt:lpstr>
      <vt:lpstr>14 месяцев после операции</vt:lpstr>
      <vt:lpstr>Удаление медиальной пластины </vt:lpstr>
      <vt:lpstr>15 месяцев после первой операции</vt:lpstr>
      <vt:lpstr>Реостеосинтез (MIPO) + костная пластика </vt:lpstr>
      <vt:lpstr>3 месяца после костной пластики</vt:lpstr>
      <vt:lpstr>Конечный результат</vt:lpstr>
      <vt:lpstr> Выводы   </vt:lpstr>
    </vt:vector>
  </TitlesOfParts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Федеральное государственное бюджетное учреждение «Российский ордена Трудового Красного Знамени научно-исследовательский институт травматологии и ортопедии имени Р.Р.Вредена» Министерства здравоохранения Российской Федерации</dc:title>
  <dc:creator>user</dc:creator>
  <cp:lastModifiedBy>810427</cp:lastModifiedBy>
  <cp:revision>530</cp:revision>
  <dcterms:created xsi:type="dcterms:W3CDTF">2015-04-02T16:41:55Z</dcterms:created>
  <dcterms:modified xsi:type="dcterms:W3CDTF">2018-06-29T08:42:23Z</dcterms:modified>
</cp:coreProperties>
</file>