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297" r:id="rId3"/>
    <p:sldId id="370" r:id="rId4"/>
    <p:sldId id="392" r:id="rId5"/>
    <p:sldId id="398" r:id="rId6"/>
    <p:sldId id="397" r:id="rId7"/>
    <p:sldId id="377" r:id="rId8"/>
    <p:sldId id="388" r:id="rId9"/>
    <p:sldId id="385" r:id="rId10"/>
    <p:sldId id="387" r:id="rId11"/>
    <p:sldId id="396" r:id="rId12"/>
    <p:sldId id="30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6824"/>
    <a:srgbClr val="008000"/>
    <a:srgbClr val="0033CC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3" autoAdjust="0"/>
    <p:restoredTop sz="94274" autoAdjust="0"/>
  </p:normalViewPr>
  <p:slideViewPr>
    <p:cSldViewPr>
      <p:cViewPr varScale="1">
        <p:scale>
          <a:sx n="76" d="100"/>
          <a:sy n="76" d="100"/>
        </p:scale>
        <p:origin x="-111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80DF919-6908-4BD0-9CF4-75B4BFF89D66}" type="datetimeFigureOut">
              <a:rPr lang="ru-RU"/>
              <a:pPr/>
              <a:t>29.06.2018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FA921A-5226-45C0-B14E-8311DB1EA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361445B-24B4-4807-A866-2691D6B6F586}" type="datetimeFigureOut">
              <a:rPr lang="ru-RU"/>
              <a:pPr/>
              <a:t>29.06.2018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6BEFF7-4A88-4880-8778-D482B9AAF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0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EFF7-4A88-4880-8778-D482B9AAF2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94FE-FB21-4F66-919D-4D84A18864F3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A0EF-3663-425D-94FE-FCEAE87B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BA5F-E359-41BC-A090-7B113B8A3B9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D7A6-24DD-49AD-907F-9D92610B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094D-BF86-4867-8DFB-4056830DA0DB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E688-DF2C-4FFA-8294-BC12D5783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F780-7AE4-4418-ACBF-701772D2D4FA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88D3-64DE-42D5-BB1C-24299694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FD85-999B-4DEE-8206-9EF9605EC9B3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38FA-F228-496D-B0DA-6BF49BCB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4018-2152-4EBD-9EFA-733682EE70E5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B603-2647-43E8-920A-4DF34EB2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9524-D5A1-4DB8-8A15-0EEE6C4C106C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0430-01AB-4277-80F9-799A894E7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25E4-1523-4FC4-8E16-416AC016F13B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2675-AFBF-4FBA-BE93-56A6773D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3DB2-538B-44F2-804E-AC13665AE40C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F764-F8E4-4A3E-A8BD-4AEF2886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6B64-8BF5-4560-B19F-8790D4C4991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95C6-AE96-4EB5-8BD3-A6FAD3FC9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872C-A380-4D63-B8D3-4B9F52B8F5F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8412-FF7C-4444-9C25-C2DA5F97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2D6F0-0D1D-4051-9387-1DA71C3D5CD8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20AF65-BCCB-4507-A359-5426530B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280400" cy="648072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400" b="1" dirty="0">
              <a:solidFill>
                <a:srgbClr val="0C6824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7000" b="1" dirty="0">
                <a:solidFill>
                  <a:srgbClr val="000090"/>
                </a:solidFill>
              </a:rPr>
              <a:t>Клинический случай лечения перелома диафиза плечевой кости</a:t>
            </a:r>
          </a:p>
          <a:p>
            <a:pPr>
              <a:lnSpc>
                <a:spcPct val="110000"/>
              </a:lnSpc>
            </a:pPr>
            <a:endParaRPr lang="ru-RU" sz="7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7200" b="1" dirty="0">
                <a:solidFill>
                  <a:schemeClr val="tx1"/>
                </a:solidFill>
              </a:rPr>
              <a:t>Б.А. Майоров, И.Г. Беленький  </a:t>
            </a:r>
            <a:endParaRPr lang="ru-RU" sz="7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sz="59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800000"/>
                </a:solidFill>
              </a:rPr>
              <a:t>Первый </a:t>
            </a:r>
            <a:r>
              <a:rPr lang="ru-RU" sz="5000" b="1" dirty="0" err="1">
                <a:solidFill>
                  <a:srgbClr val="800000"/>
                </a:solidFill>
              </a:rPr>
              <a:t>СПбГМУ</a:t>
            </a:r>
            <a:r>
              <a:rPr lang="ru-RU" sz="5000" b="1" dirty="0">
                <a:solidFill>
                  <a:srgbClr val="800000"/>
                </a:solidFill>
              </a:rPr>
              <a:t> им. </a:t>
            </a:r>
            <a:r>
              <a:rPr lang="ru-RU" sz="5000" b="1" dirty="0" err="1">
                <a:solidFill>
                  <a:srgbClr val="800000"/>
                </a:solidFill>
              </a:rPr>
              <a:t>И.П.Павлова</a:t>
            </a:r>
            <a:endParaRPr lang="ru-RU" sz="5000" b="1" dirty="0">
              <a:solidFill>
                <a:srgbClr val="8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800000"/>
                </a:solidFill>
              </a:rPr>
              <a:t>Санкт-Петербург</a:t>
            </a:r>
          </a:p>
          <a:p>
            <a:pPr>
              <a:lnSpc>
                <a:spcPct val="110000"/>
              </a:lnSpc>
            </a:pPr>
            <a:endParaRPr lang="ru-RU" sz="5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5900" b="1" dirty="0">
                <a:solidFill>
                  <a:srgbClr val="000090"/>
                </a:solidFill>
              </a:rPr>
              <a:t>Травма 2018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Москва, ноябрь 2018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ru-RU" sz="2900" b="1" dirty="0">
              <a:solidFill>
                <a:srgbClr val="002060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ru-RU" sz="21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3000" b="1" dirty="0">
                <a:solidFill>
                  <a:srgbClr val="00009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61"/>
    </mc:Choice>
    <mc:Fallback>
      <p:transition spd="slow" advTm="161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Функциональный 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00354" cy="4525963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3" y="1214422"/>
            <a:ext cx="211888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1142985"/>
            <a:ext cx="7312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071546"/>
            <a:ext cx="1333565" cy="18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928934"/>
            <a:ext cx="3571900" cy="36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Функциональный 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3043230" cy="1643074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Восстановление </a:t>
            </a:r>
          </a:p>
          <a:p>
            <a:pPr>
              <a:buNone/>
            </a:pPr>
            <a:r>
              <a:rPr lang="ru-RU" sz="2800" dirty="0"/>
              <a:t>функции </a:t>
            </a:r>
          </a:p>
          <a:p>
            <a:pPr>
              <a:buNone/>
            </a:pPr>
            <a:r>
              <a:rPr lang="ru-RU" sz="2800" dirty="0"/>
              <a:t>лучевого нерва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3" y="1214422"/>
            <a:ext cx="211888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1142985"/>
            <a:ext cx="7312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071546"/>
            <a:ext cx="1333565" cy="18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00372"/>
            <a:ext cx="3929090" cy="354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14686"/>
            <a:ext cx="3602043" cy="25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85860"/>
            <a:ext cx="8229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2400" dirty="0"/>
              <a:t>При выборе тактики лечения перелома диафиза плечевой кости, осложненного первичной </a:t>
            </a:r>
            <a:r>
              <a:rPr lang="ru-RU" sz="2400" dirty="0" err="1"/>
              <a:t>нейропатией</a:t>
            </a:r>
            <a:r>
              <a:rPr lang="ru-RU" sz="2400" dirty="0"/>
              <a:t> лучевого нерва, необходимо учитывать механизм травмы 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С возрастанием энергии травмы увеличиваются показания к первичной ревизии лучевого нерва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Метод ультразвуковой диагностики эффективен в отношении определения состояния лучевого нерва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Ревизию лучевого нерва возможно сочетать с методами малоинвазивного остеосинтеза перелома</a:t>
            </a:r>
          </a:p>
          <a:p>
            <a:pPr>
              <a:buFontTx/>
              <a:buChar char="-"/>
            </a:pPr>
            <a:endParaRPr lang="ru-RU" sz="2800" dirty="0"/>
          </a:p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6972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359"/>
    </mc:Choice>
    <mc:Fallback>
      <p:transition spd="slow" advTm="393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Цель</a:t>
            </a:r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3200" b="1" dirty="0"/>
              <a:t>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6612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3600" dirty="0"/>
              <a:t>Определить тактику лечения пациентов с переломом диафиза плечевой кости, осложненным первичной </a:t>
            </a:r>
            <a:r>
              <a:rPr lang="ru-RU" sz="3600" dirty="0" err="1"/>
              <a:t>нейропатией</a:t>
            </a:r>
            <a:r>
              <a:rPr lang="ru-RU" sz="3600" dirty="0"/>
              <a:t> лучевого нерва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43"/>
    </mc:Choice>
    <mc:Fallback>
      <p:transition spd="slow" advTm="192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Анамнез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Пациентка Б,</a:t>
            </a:r>
            <a:r>
              <a:rPr lang="en-US" sz="2000" dirty="0"/>
              <a:t> </a:t>
            </a:r>
            <a:r>
              <a:rPr lang="ru-RU" sz="2000" dirty="0"/>
              <a:t>19</a:t>
            </a:r>
            <a:r>
              <a:rPr lang="en-US" sz="2000" dirty="0"/>
              <a:t> </a:t>
            </a:r>
            <a:r>
              <a:rPr lang="ru-RU" sz="2000" dirty="0"/>
              <a:t>лет</a:t>
            </a:r>
          </a:p>
          <a:p>
            <a:pPr marL="0" indent="0">
              <a:buNone/>
            </a:pPr>
            <a:r>
              <a:rPr lang="ru-RU" sz="2000" dirty="0"/>
              <a:t>Изолированная травма </a:t>
            </a:r>
          </a:p>
          <a:p>
            <a:pPr marL="0" indent="0">
              <a:buNone/>
            </a:pPr>
            <a:r>
              <a:rPr lang="ru-RU" sz="2000" dirty="0"/>
              <a:t>Закрытый перелом средней трети диафиза плечевой кости со смещением 12-А3, осложненный первичной </a:t>
            </a:r>
            <a:r>
              <a:rPr lang="ru-RU" sz="2000" dirty="0" err="1"/>
              <a:t>нейропатией</a:t>
            </a:r>
            <a:r>
              <a:rPr lang="ru-RU" sz="2000" dirty="0"/>
              <a:t> лучевого нерва с полным нарушением его функции</a:t>
            </a:r>
          </a:p>
          <a:p>
            <a:pPr marL="0" indent="0">
              <a:buNone/>
            </a:pPr>
            <a:r>
              <a:rPr lang="ru-RU" sz="2000" dirty="0"/>
              <a:t>Механизм – ДТП </a:t>
            </a:r>
          </a:p>
          <a:p>
            <a:pPr marL="0" indent="0">
              <a:buNone/>
            </a:pPr>
            <a:r>
              <a:rPr lang="ru-RU" sz="2000" dirty="0"/>
              <a:t>(высокоэне</a:t>
            </a:r>
            <a:r>
              <a:rPr lang="ru-RU" sz="1800" dirty="0"/>
              <a:t>ргетическая травма)</a:t>
            </a:r>
          </a:p>
          <a:p>
            <a:pPr marL="0" indent="0">
              <a:buNone/>
            </a:pPr>
            <a:r>
              <a:rPr lang="ru-RU" sz="1800" dirty="0"/>
              <a:t>УЗИ-диагностика – нарушение целостности лучевого нерва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</a:blip>
          <a:srcRect b="2270"/>
          <a:stretch/>
        </p:blipFill>
        <p:spPr bwMode="auto">
          <a:xfrm>
            <a:off x="3786182" y="1052736"/>
            <a:ext cx="278608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572264" y="2276872"/>
            <a:ext cx="2557296" cy="40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Тактика лечения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А. Консервативное лечение</a:t>
            </a:r>
          </a:p>
          <a:p>
            <a:pPr>
              <a:buNone/>
            </a:pPr>
            <a:r>
              <a:rPr lang="ru-RU" dirty="0"/>
              <a:t>Б. Оперативное лечение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2664"/>
          <a:stretch/>
        </p:blipFill>
        <p:spPr bwMode="auto">
          <a:xfrm>
            <a:off x="5929322" y="1357298"/>
            <a:ext cx="2786082" cy="40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Метод операции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А. </a:t>
            </a:r>
            <a:r>
              <a:rPr lang="ru-RU" dirty="0"/>
              <a:t>Традиционный накостный остеосинтез </a:t>
            </a:r>
          </a:p>
          <a:p>
            <a:pPr>
              <a:buNone/>
            </a:pPr>
            <a:r>
              <a:rPr lang="ru-RU" b="1" dirty="0"/>
              <a:t>Б. </a:t>
            </a:r>
            <a:r>
              <a:rPr lang="ru-RU" dirty="0" err="1"/>
              <a:t>Малоинвазивный</a:t>
            </a:r>
            <a:r>
              <a:rPr lang="ru-RU" dirty="0"/>
              <a:t> накостный остеосинтез</a:t>
            </a:r>
          </a:p>
          <a:p>
            <a:pPr>
              <a:buNone/>
            </a:pPr>
            <a:r>
              <a:rPr lang="ru-RU" b="1" dirty="0"/>
              <a:t>В. </a:t>
            </a:r>
            <a:r>
              <a:rPr lang="ru-RU" dirty="0"/>
              <a:t>Блокируемый интрамедуллярный остеосинтез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</a:blip>
          <a:srcRect b="2664"/>
          <a:stretch/>
        </p:blipFill>
        <p:spPr bwMode="auto">
          <a:xfrm>
            <a:off x="5929322" y="1357298"/>
            <a:ext cx="2786082" cy="40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Первичная ревизия лучевого нерва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А. </a:t>
            </a:r>
            <a:r>
              <a:rPr lang="ru-RU" dirty="0"/>
              <a:t>Да, обязательно</a:t>
            </a:r>
          </a:p>
          <a:p>
            <a:pPr>
              <a:buNone/>
            </a:pPr>
            <a:r>
              <a:rPr lang="ru-RU" b="1" dirty="0"/>
              <a:t>Б. </a:t>
            </a:r>
            <a:r>
              <a:rPr lang="ru-RU" dirty="0"/>
              <a:t>Можно отложить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</a:blip>
          <a:srcRect b="2664"/>
          <a:stretch/>
        </p:blipFill>
        <p:spPr bwMode="auto">
          <a:xfrm>
            <a:off x="5929322" y="1357298"/>
            <a:ext cx="2786082" cy="40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Операция – Ревизия лучевого нерва</a:t>
            </a:r>
            <a:r>
              <a:rPr lang="en-US" sz="3200" b="1" dirty="0">
                <a:solidFill>
                  <a:srgbClr val="002060"/>
                </a:solidFill>
              </a:rPr>
              <a:t> + </a:t>
            </a:r>
            <a:r>
              <a:rPr lang="ru-RU" sz="3200" b="1" dirty="0">
                <a:solidFill>
                  <a:srgbClr val="002060"/>
                </a:solidFill>
              </a:rPr>
              <a:t>БИОС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ru-RU" sz="3200" b="1" dirty="0">
                <a:solidFill>
                  <a:srgbClr val="002060"/>
                </a:solidFill>
              </a:rPr>
              <a:t>3-и сутки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r>
              <a:rPr lang="ru-RU" sz="2800" b="1" dirty="0">
                <a:solidFill>
                  <a:schemeClr val="tx2"/>
                </a:solidFill>
              </a:rPr>
              <a:t/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/>
              <a:t>Ход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ru-RU" sz="2800" dirty="0"/>
              <a:t>Ревизия лучевого нерва из наружного доступа – нарушение анатомической целостности</a:t>
            </a:r>
          </a:p>
          <a:p>
            <a:r>
              <a:rPr lang="ru-RU" sz="2800" dirty="0"/>
              <a:t>Наложение </a:t>
            </a:r>
            <a:r>
              <a:rPr lang="ru-RU" sz="2800" dirty="0" err="1"/>
              <a:t>эпиневрального</a:t>
            </a:r>
            <a:r>
              <a:rPr lang="ru-RU" sz="2800" dirty="0"/>
              <a:t> шва</a:t>
            </a:r>
          </a:p>
          <a:p>
            <a:r>
              <a:rPr lang="ru-RU" sz="2800" dirty="0" err="1"/>
              <a:t>Антеградный</a:t>
            </a:r>
            <a:r>
              <a:rPr lang="ru-RU" sz="2800" dirty="0"/>
              <a:t> блокируемый остеосинтез с </a:t>
            </a:r>
            <a:r>
              <a:rPr lang="ru-RU" sz="2800" dirty="0" err="1"/>
              <a:t>межфрагментарной</a:t>
            </a:r>
            <a:r>
              <a:rPr lang="ru-RU" sz="2800" dirty="0"/>
              <a:t> компрессией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000396" cy="20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986214" cy="2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Результат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143404" cy="4525963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042110" y="981274"/>
            <a:ext cx="2056017" cy="48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186112" y="981274"/>
            <a:ext cx="2937794" cy="48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629057" cy="23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6 месяцев после травмы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071934" y="1114366"/>
            <a:ext cx="2214578" cy="53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Сращение</a:t>
            </a:r>
          </a:p>
          <a:p>
            <a:pPr>
              <a:buNone/>
            </a:pPr>
            <a:r>
              <a:rPr lang="ru-RU" sz="2800" dirty="0"/>
              <a:t>перелома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429388" y="1285860"/>
            <a:ext cx="2071702" cy="509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8716</TotalTime>
  <Words>223</Words>
  <Application>Microsoft Macintosh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Цель   </vt:lpstr>
      <vt:lpstr>Анамнез</vt:lpstr>
      <vt:lpstr>Тактика лечения?</vt:lpstr>
      <vt:lpstr>Метод операции?</vt:lpstr>
      <vt:lpstr>Первичная ревизия лучевого нерва?</vt:lpstr>
      <vt:lpstr>Операция – Ревизия лучевого нерва + БИОС  (3-и сутки) Ход операции</vt:lpstr>
      <vt:lpstr>Результат операции</vt:lpstr>
      <vt:lpstr>6 месяцев после травмы</vt:lpstr>
      <vt:lpstr>Функциональный результат</vt:lpstr>
      <vt:lpstr>Функциональный результат</vt:lpstr>
      <vt:lpstr>Выводы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«Российский ордена Трудового Красного Знамени научно-исследовательский институт травматологии и ортопедии имени Р.Р.Вредена» Министерства здравоохранения Российской Федерации</dc:title>
  <dc:creator>user</dc:creator>
  <cp:lastModifiedBy>810427</cp:lastModifiedBy>
  <cp:revision>530</cp:revision>
  <dcterms:created xsi:type="dcterms:W3CDTF">2015-04-02T16:41:55Z</dcterms:created>
  <dcterms:modified xsi:type="dcterms:W3CDTF">2018-06-29T08:43:34Z</dcterms:modified>
</cp:coreProperties>
</file>